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91" r:id="rId1"/>
  </p:sldMasterIdLst>
  <p:notesMasterIdLst>
    <p:notesMasterId r:id="rId72"/>
  </p:notesMasterIdLst>
  <p:sldIdLst>
    <p:sldId id="280" r:id="rId2"/>
    <p:sldId id="373" r:id="rId3"/>
    <p:sldId id="286" r:id="rId4"/>
    <p:sldId id="374" r:id="rId5"/>
    <p:sldId id="397" r:id="rId6"/>
    <p:sldId id="345" r:id="rId7"/>
    <p:sldId id="343" r:id="rId8"/>
    <p:sldId id="352" r:id="rId9"/>
    <p:sldId id="282" r:id="rId10"/>
    <p:sldId id="369" r:id="rId11"/>
    <p:sldId id="377" r:id="rId12"/>
    <p:sldId id="378" r:id="rId13"/>
    <p:sldId id="398" r:id="rId14"/>
    <p:sldId id="379" r:id="rId15"/>
    <p:sldId id="392" r:id="rId16"/>
    <p:sldId id="376" r:id="rId17"/>
    <p:sldId id="353" r:id="rId18"/>
    <p:sldId id="399" r:id="rId19"/>
    <p:sldId id="306" r:id="rId20"/>
    <p:sldId id="354" r:id="rId21"/>
    <p:sldId id="323" r:id="rId22"/>
    <p:sldId id="324" r:id="rId23"/>
    <p:sldId id="325" r:id="rId24"/>
    <p:sldId id="326" r:id="rId25"/>
    <p:sldId id="327" r:id="rId26"/>
    <p:sldId id="268" r:id="rId27"/>
    <p:sldId id="355" r:id="rId28"/>
    <p:sldId id="370" r:id="rId29"/>
    <p:sldId id="371" r:id="rId30"/>
    <p:sldId id="328" r:id="rId31"/>
    <p:sldId id="356" r:id="rId32"/>
    <p:sldId id="337" r:id="rId33"/>
    <p:sldId id="338" r:id="rId34"/>
    <p:sldId id="330" r:id="rId35"/>
    <p:sldId id="332" r:id="rId36"/>
    <p:sldId id="339" r:id="rId37"/>
    <p:sldId id="340" r:id="rId38"/>
    <p:sldId id="341" r:id="rId39"/>
    <p:sldId id="391" r:id="rId40"/>
    <p:sldId id="358" r:id="rId41"/>
    <p:sldId id="360" r:id="rId42"/>
    <p:sldId id="357" r:id="rId43"/>
    <p:sldId id="367" r:id="rId44"/>
    <p:sldId id="394" r:id="rId45"/>
    <p:sldId id="393" r:id="rId46"/>
    <p:sldId id="395" r:id="rId47"/>
    <p:sldId id="368" r:id="rId48"/>
    <p:sldId id="396" r:id="rId49"/>
    <p:sldId id="380" r:id="rId50"/>
    <p:sldId id="381" r:id="rId51"/>
    <p:sldId id="382" r:id="rId52"/>
    <p:sldId id="383" r:id="rId53"/>
    <p:sldId id="289" r:id="rId54"/>
    <p:sldId id="385" r:id="rId55"/>
    <p:sldId id="293" r:id="rId56"/>
    <p:sldId id="312" r:id="rId57"/>
    <p:sldId id="313" r:id="rId58"/>
    <p:sldId id="271" r:id="rId59"/>
    <p:sldId id="375" r:id="rId60"/>
    <p:sldId id="361" r:id="rId61"/>
    <p:sldId id="362" r:id="rId62"/>
    <p:sldId id="349" r:id="rId63"/>
    <p:sldId id="386" r:id="rId64"/>
    <p:sldId id="350" r:id="rId65"/>
    <p:sldId id="351" r:id="rId66"/>
    <p:sldId id="294" r:id="rId67"/>
    <p:sldId id="387" r:id="rId68"/>
    <p:sldId id="388" r:id="rId69"/>
    <p:sldId id="389" r:id="rId70"/>
    <p:sldId id="390" r:id="rId7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Zapf Dingbats" pitchFamily="84" charset="2"/>
        <a:ea typeface="ヒラギノ角ゴ Pro W3" panose="020B0300000000000000" pitchFamily="34" charset="-128"/>
        <a:cs typeface="+mn-cs"/>
        <a:sym typeface="Zapf Dingbats" pitchFamily="84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57" autoAdjust="0"/>
    <p:restoredTop sz="90945"/>
  </p:normalViewPr>
  <p:slideViewPr>
    <p:cSldViewPr>
      <p:cViewPr varScale="1">
        <p:scale>
          <a:sx n="111" d="100"/>
          <a:sy n="111" d="100"/>
        </p:scale>
        <p:origin x="248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4.xml"/><Relationship Id="rId3" Type="http://schemas.openxmlformats.org/officeDocument/2006/relationships/slide" Target="slides/slide55.xml"/><Relationship Id="rId7" Type="http://schemas.openxmlformats.org/officeDocument/2006/relationships/slide" Target="slides/slide63.xml"/><Relationship Id="rId2" Type="http://schemas.openxmlformats.org/officeDocument/2006/relationships/slide" Target="slides/slide54.xml"/><Relationship Id="rId1" Type="http://schemas.openxmlformats.org/officeDocument/2006/relationships/slide" Target="slides/slide53.xml"/><Relationship Id="rId6" Type="http://schemas.openxmlformats.org/officeDocument/2006/relationships/slide" Target="slides/slide62.xml"/><Relationship Id="rId5" Type="http://schemas.openxmlformats.org/officeDocument/2006/relationships/slide" Target="slides/slide57.xml"/><Relationship Id="rId4" Type="http://schemas.openxmlformats.org/officeDocument/2006/relationships/slide" Target="slides/slide56.xml"/><Relationship Id="rId9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97A8B8B-B83B-F744-AD85-F40BCC597C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25CF60A-DBBC-EA48-A690-BD81FE5399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1A34924-6D1D-C644-A95B-F8C9127097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CDC4891-126D-AE43-80B9-1E5B0010432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6F2CB0E5-8654-CB4A-A88B-1E47A690759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7F5877DE-0879-AE4C-A4A8-6F305190B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89DF38-8B39-5747-B47F-AA7F9CB2F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2D91B3B-F36D-A54E-8373-62360339C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0372C6AD-57A3-8A4C-BA70-A483DDCAC6FE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F2AADBC-42D7-CB41-ABB4-583875E33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35B6633-7F09-2E46-B24A-F6AC76299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B1B96E2-8FD8-2F4D-ADF6-A5724B275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F178044-B95D-0246-ADDA-90DB8F5F478F}" type="slidenum">
              <a:rPr lang="en-US" altLang="en-US" sz="1200" smtClean="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E09DBCA-5E82-AB4F-839B-66C339587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A358FD-5CFD-4E47-9F18-7F140DC5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9504CDF7-C2BC-0442-893E-438CCD26A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240B3986-8A09-954F-B907-8DAAF2DBBFD0}" type="slidenum">
              <a:rPr lang="en-US" altLang="en-US" sz="1200" smtClean="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508E3EE-8AA6-D34D-B502-CD44CD9C2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73E7C4F-259A-6C4B-AE37-D100FCE14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9779DF93-690B-9142-8F67-75A27B7BC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C7460EE-CD51-1742-A933-B36600AB0F7A}" type="slidenum">
              <a:rPr lang="en-US" altLang="en-US" sz="1200" smtClean="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09A848A5-0CA8-5041-9E71-4CDF2FC43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755684A-3EBB-B44C-B5D6-1C1FAC229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37F438B-D0D0-C34A-9292-B50CC2F77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FCB6558A-DB74-E24E-B5BE-1BF4026B2E76}" type="slidenum">
              <a:rPr lang="en-US" altLang="en-US" sz="1200" smtClean="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EC7C077-F473-7C49-BA3B-B6E9866F8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C767595-B028-574A-8F2B-B96775FB3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8551902B-287D-1045-90DF-CBD4C77A6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16FB8C6-E5EA-C34B-A26D-504305C63437}" type="slidenum">
              <a:rPr lang="en-US" altLang="en-US" sz="1200" smtClean="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91A9999-FC80-CC4A-B02C-9617F9E88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5AE7B1B-10AA-194D-BAAB-9A29778D5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B0FA7C41-6A68-6C43-B312-7BCD41D5D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55F8A1A0-48BB-2E48-8DA0-F1DFE9A352F7}" type="slidenum">
              <a:rPr lang="en-US" altLang="en-US" sz="1200" smtClean="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40A88E4-1E27-C444-982D-FD66E1826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C8EC86A-F61C-2745-9F03-573F73A25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1D37832-B1C4-A74A-8BB0-527A796D2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10A0AA5F-B593-1B4F-B5EB-F91B9F421E00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CE4BF84-771B-2E47-8518-BCBFB47C4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A7F7891-0D60-CD4C-A4C6-65837CAC1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13845C9A-E47A-6A46-8058-35693C5D1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3CD3D0E4-8DE7-D246-8E30-07C049BB10AA}" type="slidenum">
              <a:rPr lang="en-US" altLang="en-US" sz="1200" smtClean="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A45D3CE-02E7-484A-A9CF-FB2AEA0A7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5681B1A-1DF4-1A4B-80DA-6A5F52B13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056C08F0-2642-2046-A0B6-A7D95061F3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C9978B88-8922-B54D-9E8F-45A68E63BA68}" type="slidenum">
              <a:rPr lang="en-US" altLang="en-US" sz="1200" smtClean="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BE60DA89-F6E0-CB4C-85BC-A80339A21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E999B17-F484-2746-BE00-57722EAEA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4F5EE6B-3A94-DA42-B355-C752FE04E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F4054725-F0F6-B848-A2A8-B6C599A27D14}" type="slidenum">
              <a:rPr lang="en-US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A3CCAF58-45DA-354D-B120-BE275B7B4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4060BE5-A115-EB46-A4E9-A6802FD20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04E93DD-3A62-E646-8EBC-9FA96C1E5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3CF7421-F95B-F54F-B1AA-34BA6A5E9913}" type="slidenum">
              <a:rPr lang="en-US" altLang="en-US" sz="1200" smtClean="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8890B55-DF5D-C641-8B41-CC918B538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E264A9-D468-304D-AEC7-50579F25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98B0BB47-D65E-5142-A79F-8942BD9E4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25C8DCB4-D565-A04C-A3C9-0E186D3AFD40}" type="slidenum">
              <a:rPr lang="en-US" altLang="en-US" sz="1200" smtClean="0"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FEE67F4D-EF3B-EC43-82DE-CEEA52511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18D5B66-311D-E14A-B2F6-18E3A3F81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4E2F26A3-E7F1-5E49-A77F-5377C85D4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9AE14BEA-43DB-FC4C-B35D-6F2971C94CBA}" type="slidenum">
              <a:rPr lang="en-US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9065A191-D58B-8545-91C7-35E65477D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7EFF22C-0DFC-3242-8566-536A64CA3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CCFF1E59-FC1C-3D44-B590-6AAADC20C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427A0430-8D63-A645-8DCA-250350C97770}" type="slidenum">
              <a:rPr lang="en-US" altLang="en-US" sz="1200" smtClean="0"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DB6F07D-1E5F-2A49-867F-D106EAD24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FD2553-1F66-5A4D-B018-BB66DB889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18CFA26-D8C7-8545-9CA8-31272A471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79C5ECF-4EC9-B040-A813-0C661A2078B3}" type="slidenum">
              <a:rPr lang="en-US" altLang="en-US" sz="1200" smtClean="0"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CD6BCE3-B90F-1541-8436-439452536E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4F65CB4-75F1-1D48-9423-172A79ECAC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88098708-036C-1841-9DD9-EB3985EE2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0EB703C-C83B-D44C-956E-BF9C13D857C3}" type="slidenum">
              <a:rPr lang="en-US" altLang="en-US" sz="1200" smtClean="0"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6E287EB-CAEB-7E49-93DE-832B17FF5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BACAC8E-708D-324E-8A56-00F38D706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EB7BFE96-C7AF-114C-A84E-B169A7C0EF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4CAE04E6-D024-4646-B3A8-7B16A8E0496E}" type="slidenum">
              <a:rPr lang="en-US" altLang="en-US" sz="1200" smtClean="0"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4B61402-06C3-E64E-AF16-34B5260D2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92882AA-15F4-BE40-8B8C-4D5E1C017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CE9B1C3A-7277-5F43-A0CD-B681CA6DD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F1215C0-D65D-A644-A3B1-E523B91E3D85}" type="slidenum">
              <a:rPr lang="en-US" altLang="en-US" sz="1200" smtClean="0"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7C33B1C8-7901-6D49-99B3-1776B68DF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5EDC8254-3581-F848-A9C2-5BFC0CF36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8EBF3850-0D06-0144-8083-36AC61916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B66CD002-12DB-EE4D-8B16-61D07326A47A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ACF49DE-8F2B-B54D-8938-D8C6D1E0E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468BAAA-0DB4-5344-A238-B15988CD7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9C11DCB9-6837-BE4B-9460-DF2DE1208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10E3831B-A594-0C4A-B276-51DC91EAF08E}" type="slidenum">
              <a:rPr lang="en-US" altLang="en-US" sz="1200" smtClean="0"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94050EA-42B9-2C43-8A6F-188BE722C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BD0FE9C-049C-B949-A5CF-589C3D968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C8B2C2D0-CFD8-3042-ABC3-590C6C441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959D646-4FFB-9542-BFD8-C12940B22C6D}" type="slidenum">
              <a:rPr lang="en-US" altLang="en-US" sz="1200" smtClean="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D2A506E-D06C-5647-8B4C-BBEDB0A25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2626F4B-F37F-3A44-8958-5A1C387EC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44B2C2D-78F9-794A-A1F7-B65303DFA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8E025299-BE97-8F47-B3B6-6E6C58782FFD}" type="slidenum">
              <a:rPr lang="en-US" altLang="en-US" sz="1200" smtClean="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4922DD2-9A1C-BE4A-AF1C-DE68239C1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F4BA8C2-9FF7-A54F-B834-11C077634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FB1450CF-03BA-534D-A55E-CCE380220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9C6C2113-2631-2444-B79A-D78ABF59AA73}" type="slidenum">
              <a:rPr lang="en-US" altLang="en-US" sz="1200" smtClean="0">
                <a:latin typeface="Arial" panose="020B0604020202020204" pitchFamily="34" charset="0"/>
              </a:rPr>
              <a:pPr/>
              <a:t>30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80F4AAF-C022-D444-9B2A-A8376B29F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3D3A9A9-EF09-F044-8DC5-9F256656D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2EEFFED-ADC9-BA42-810E-33D531F49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91480FD0-6704-4A41-B416-A6720BEDD131}" type="slidenum">
              <a:rPr lang="en-US" altLang="en-US" sz="1200" smtClean="0">
                <a:latin typeface="Arial" panose="020B0604020202020204" pitchFamily="34" charset="0"/>
              </a:rPr>
              <a:pPr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008980E-C356-FC4C-92AC-BE2CE29CB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361D79E-1153-7B4D-8C54-E141E2118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61060675-BC45-3B40-AF4E-6D0678F0C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DC2F0E86-D4EF-B54B-B06E-39E412305698}" type="slidenum">
              <a:rPr lang="en-US" altLang="en-US" sz="1200" smtClean="0">
                <a:latin typeface="Arial" panose="020B0604020202020204" pitchFamily="34" charset="0"/>
              </a:rPr>
              <a:pPr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B16BE71-8D8D-554A-832C-736774EE6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5BBAE64-9B56-A64C-8786-DC5F355A6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F58DF80F-C63F-6240-9DEF-CDB36833B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F342AB4D-D584-824A-8F65-FDC1A8EA070C}" type="slidenum">
              <a:rPr lang="en-US" altLang="en-US" sz="1200" smtClean="0">
                <a:latin typeface="Arial" panose="020B0604020202020204" pitchFamily="34" charset="0"/>
              </a:rPr>
              <a:pPr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BC132C05-A2FF-EB43-A398-6603262412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4859211-0447-7D4F-B3C1-AA984D7A4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4812648C-422E-5144-8D6A-B1C59F728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FD3EB4E5-1505-2744-8827-1B460ECDB1EA}" type="slidenum">
              <a:rPr lang="en-US" altLang="en-US" sz="1200" smtClean="0">
                <a:latin typeface="Arial" panose="020B0604020202020204" pitchFamily="34" charset="0"/>
              </a:rPr>
              <a:pPr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C1A3624F-B9C1-5C49-9D05-DA71084EA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01CC83B-F7A0-6142-9478-AED521594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D4223EA8-D21C-744B-A5F5-A3BBEA300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40F0BE2F-8125-3C49-A939-3AA9BB853041}" type="slidenum">
              <a:rPr lang="en-US" altLang="en-US" sz="1200" smtClean="0">
                <a:latin typeface="Arial" panose="020B0604020202020204" pitchFamily="34" charset="0"/>
              </a:rPr>
              <a:pPr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7A15236-0409-4849-924A-E195BC1A45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2CEFA2E-5264-9441-85FD-02280F953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4B84C46C-A7CF-8945-BB49-B62692C1C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C27DB304-1167-634B-86EC-FFEA89089532}" type="slidenum">
              <a:rPr lang="en-US" altLang="en-US" sz="1200" smtClean="0">
                <a:latin typeface="Arial" panose="020B0604020202020204" pitchFamily="34" charset="0"/>
              </a:rPr>
              <a:pPr/>
              <a:t>36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18CA21B-BE7A-2B43-8C48-7BEA484C43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2E053AC-AE82-974C-8DC4-22A3CF21E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E035ED3E-42A1-F249-ACD2-7DE7CBA2F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080BC84-549D-2C4F-9AB6-84BB34DD3AB5}" type="slidenum">
              <a:rPr lang="en-US" altLang="en-US" sz="1200" smtClean="0">
                <a:latin typeface="Arial" panose="020B0604020202020204" pitchFamily="34" charset="0"/>
              </a:rPr>
              <a:pPr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8C0399F7-288D-AC4B-AAE1-E588D0112C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1742E07A-99AF-E94D-9E42-39F0993F8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DCDC35E3-9AAD-5C41-BAE0-B646D49C7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C282FE10-1430-2C47-8966-2F2F06A81B9A}" type="slidenum">
              <a:rPr lang="en-US" altLang="en-US" sz="1200" smtClean="0">
                <a:latin typeface="Arial" panose="020B0604020202020204" pitchFamily="34" charset="0"/>
              </a:rPr>
              <a:pPr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EDFC6A9-37BA-DB47-9A23-0E7BFB99D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745B8C4-077C-A244-9DED-B2E75CF8A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4B8EFA29-948F-5A4E-B555-7A2BF4A99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273AAE73-42B2-854F-B7D0-628FA30BA4E5}" type="slidenum">
              <a:rPr lang="en-US" altLang="en-US" sz="1200" smtClean="0">
                <a:latin typeface="Arial" panose="020B0604020202020204" pitchFamily="34" charset="0"/>
              </a:rPr>
              <a:pPr/>
              <a:t>39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73113E9-8FC4-164D-B6F1-42477137B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812ACB93-8B34-5942-8A87-7824F5DAE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6D9C7786-C054-8B40-BE8E-3F4244698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8D2CD51-B29F-214E-B875-28200A5097EF}" type="slidenum">
              <a:rPr lang="en-US" altLang="en-US" sz="1200" smtClean="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2284A1F-7A37-724E-965A-6003E81AB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2AF5051-8D9E-0E47-8698-29C9AECE5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4A45AECB-3044-FD42-B242-B1F18249C4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1F20408B-144C-984E-A79F-160E2C0BB748}" type="slidenum">
              <a:rPr lang="en-US" altLang="en-US" sz="1200" smtClean="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F32C9FA3-393F-4B4E-90B4-C7FE9D493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17C433B-120E-FC42-B9BA-55E708C20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213F9993-F343-BC4E-A5C3-5C07716F41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02F6884D-4D89-BC4F-9A3E-27BA397E95F2}" type="slidenum">
              <a:rPr lang="en-US" altLang="en-US" sz="1200" smtClean="0">
                <a:latin typeface="Arial" panose="020B0604020202020204" pitchFamily="34" charset="0"/>
              </a:rPr>
              <a:pPr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A8939FB-B420-9346-ADA9-7F77B381A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8043A7A-DF2B-4345-9D75-6A41C3AB0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5E2F6BED-A5B2-2A41-A262-E36595FBA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3DC047A0-40BD-D546-92B9-74C2EC6FA83C}" type="slidenum">
              <a:rPr lang="en-US" altLang="en-US" sz="1200" smtClean="0">
                <a:latin typeface="Arial" panose="020B0604020202020204" pitchFamily="34" charset="0"/>
              </a:rPr>
              <a:pPr/>
              <a:t>42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2ACF4CB3-45D1-8149-A0B4-3A8B67EEE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A77236A-8F84-BF46-A680-F850054F1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810BE2A0-9C8B-2A46-A596-A502AD9F8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4E9FBF6F-CFB1-F644-AA88-43E630894989}" type="slidenum">
              <a:rPr lang="en-US" altLang="en-US" sz="1200" smtClean="0">
                <a:latin typeface="Arial" panose="020B0604020202020204" pitchFamily="34" charset="0"/>
              </a:rPr>
              <a:pPr/>
              <a:t>43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08C3FC29-9196-5F4A-84A5-343ED9691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D6C8F7B-DC60-FA49-BD48-A381E55A3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476E00B5-7382-E144-A006-0A637D817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F7AFB299-B1C0-4D40-B5A1-7710C05EF161}" type="slidenum">
              <a:rPr lang="en-US" altLang="en-US" sz="1200" smtClean="0">
                <a:latin typeface="Arial" panose="020B0604020202020204" pitchFamily="34" charset="0"/>
              </a:rPr>
              <a:pPr/>
              <a:t>44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DA32DAC4-6A0C-0440-84FE-03283DD7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57252EE-E7DF-A144-8933-8F78B4BA5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1EA4FD78-F70F-D043-AD6E-7CCF1ED6D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3589646-7D7F-2E46-9801-9E608CE2FF18}" type="slidenum">
              <a:rPr lang="en-US" altLang="en-US" sz="1200" smtClean="0">
                <a:latin typeface="Arial" panose="020B0604020202020204" pitchFamily="34" charset="0"/>
              </a:rPr>
              <a:pPr/>
              <a:t>45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B62BB3BD-906D-0A48-9C14-859D2FA1C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B492319-B409-2542-A94B-D94EAEA98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3C302EAB-7E83-E248-AA52-EDE32D10E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135B6F12-2D14-0E4D-9191-4546AD77A371}" type="slidenum">
              <a:rPr lang="en-US" altLang="en-US" sz="1200" smtClean="0">
                <a:latin typeface="Arial" panose="020B0604020202020204" pitchFamily="34" charset="0"/>
              </a:rPr>
              <a:pPr/>
              <a:t>46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EAE32C87-17CA-5E4F-9EA5-A0E496211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79F3971-22D8-0447-8F71-FF6145EA9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3C2DF8CD-DD9D-394B-AD8C-08FF3D9A9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0F02220A-51D0-7843-B244-C8A1F8CD4667}" type="slidenum">
              <a:rPr lang="en-US" altLang="en-US" sz="1200" smtClean="0">
                <a:latin typeface="Arial" panose="020B0604020202020204" pitchFamily="34" charset="0"/>
              </a:rPr>
              <a:pPr/>
              <a:t>47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B7930DB7-7797-0945-B755-A06869726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EAD1AA4-8943-0045-88AE-DE3CEA756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F31FB606-B3D2-414B-A830-1E30B5E74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F0B87A03-C1FE-B64D-9EE5-1F6B3BC4624E}" type="slidenum">
              <a:rPr lang="en-US" altLang="en-US" sz="1200" smtClean="0">
                <a:latin typeface="Arial" panose="020B0604020202020204" pitchFamily="34" charset="0"/>
              </a:rPr>
              <a:pPr/>
              <a:t>48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2591283-3562-304C-9F0E-5C3159609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2B5D25C-A86A-D84E-AE7D-F4B880032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C91CE3A9-7572-1041-A700-FA0409DFC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9823A554-5532-A740-96A8-F518DE9D8450}" type="slidenum">
              <a:rPr lang="en-US" altLang="en-US" sz="1200" smtClean="0">
                <a:latin typeface="Arial" panose="020B0604020202020204" pitchFamily="34" charset="0"/>
              </a:rPr>
              <a:pPr/>
              <a:t>49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EA2547B0-973E-EA46-86AB-0ECFBF5C5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B002BD3D-90E3-824A-B157-8BD366E8A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639EA3E0-B0C9-734C-9493-6049E94BD1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54734A93-6F58-AB40-A2EA-0DEA11AC3E93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9BE5404-7C17-6242-946E-37EE416BF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0052812-288A-7041-8F41-1DF882A3A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6C7853AC-ADBF-2945-AE7C-E4D060A4C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9828889E-B504-5C48-B801-939247EBF76E}" type="slidenum">
              <a:rPr lang="en-US" altLang="en-US" sz="1200" smtClean="0">
                <a:latin typeface="Arial" panose="020B0604020202020204" pitchFamily="34" charset="0"/>
              </a:rPr>
              <a:pPr/>
              <a:t>50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8B55C5CB-7621-014A-9740-33CC3009F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942D7E4B-42BF-1D42-A684-DE11E9952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C7B2FF-4C88-9743-8E31-F2EAEC246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6A4C567-8523-584D-AAC8-5853C742CA01}" type="slidenum">
              <a:rPr lang="en-US" altLang="en-US" sz="1200" smtClean="0">
                <a:latin typeface="Arial" panose="020B0604020202020204" pitchFamily="34" charset="0"/>
              </a:rPr>
              <a:pPr/>
              <a:t>51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3A6287E0-FCED-C643-8063-DFC29D51C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D275719F-150C-B246-B2EC-319678DAB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029AEE14-F750-BB43-B285-A2FB94F2C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426DA840-346D-EF44-BAE8-A1A3B0468A0B}" type="slidenum">
              <a:rPr lang="en-US" altLang="en-US" sz="1200" smtClean="0">
                <a:latin typeface="Arial" panose="020B0604020202020204" pitchFamily="34" charset="0"/>
              </a:rPr>
              <a:pPr/>
              <a:t>52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C0A24E0D-97AF-0E44-B00C-7FEBF5AFF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B1F6319E-4F66-3448-B546-CF3ED0871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9A48AD9D-9DBA-4347-9C20-7A42746783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E407EE5E-6806-3A4D-864A-381B39CC89C9}" type="slidenum">
              <a:rPr lang="en-US" altLang="en-US" sz="1200" smtClean="0">
                <a:latin typeface="Arial" panose="020B0604020202020204" pitchFamily="34" charset="0"/>
              </a:rPr>
              <a:pPr/>
              <a:t>53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4A8F2D24-C109-A246-A94D-AD2600C51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CF90B0C-B794-D346-BC76-D0405175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1A60988A-53F8-194A-ACA9-EE4D0A73F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61095107-9EE2-0547-97E1-8B19A75E8D87}" type="slidenum">
              <a:rPr lang="en-US" altLang="en-US" sz="1200" smtClean="0">
                <a:latin typeface="Arial" panose="020B0604020202020204" pitchFamily="34" charset="0"/>
              </a:rPr>
              <a:pPr/>
              <a:t>54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42D3727F-7D35-B842-A252-DFD1A25DD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D6359C00-3D4F-8C45-8415-47C67A6D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2D97711D-06A1-494D-B741-35A2E5A8B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59922D0-5375-3C4C-BB70-1A9453FD5B4B}" type="slidenum">
              <a:rPr lang="en-US" altLang="en-US" sz="1200" smtClean="0">
                <a:latin typeface="Arial" panose="020B0604020202020204" pitchFamily="34" charset="0"/>
              </a:rPr>
              <a:pPr/>
              <a:t>55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00C3A8ED-4824-DD41-A3F4-AB139FE2B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14E5BE3-8F3B-4541-9CFB-353346AB9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4784DB29-2370-3740-AC77-03F19D09C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1FD0084-2439-814C-A8CD-400D2B8F9F30}" type="slidenum">
              <a:rPr lang="en-US" altLang="en-US" sz="1200" smtClean="0">
                <a:latin typeface="Arial" panose="020B0604020202020204" pitchFamily="34" charset="0"/>
              </a:rPr>
              <a:pPr/>
              <a:t>56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2EC2A268-E575-1141-A981-88BB509ED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933E7DF-F9CF-2747-9BB7-1510B242B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>
            <a:extLst>
              <a:ext uri="{FF2B5EF4-FFF2-40B4-BE49-F238E27FC236}">
                <a16:creationId xmlns:a16="http://schemas.microsoft.com/office/drawing/2014/main" id="{52646367-3E27-8D42-A3E3-392B1926B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F2578ACF-C884-ED45-9C31-910C0E1D1B44}" type="slidenum">
              <a:rPr lang="en-US" altLang="en-US" sz="1200" smtClean="0">
                <a:latin typeface="Arial" panose="020B0604020202020204" pitchFamily="34" charset="0"/>
              </a:rPr>
              <a:pPr/>
              <a:t>57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DAE13C2B-5765-8845-9BBB-810A986BC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365F82F-2806-3A4A-B1D9-04478383A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>
            <a:extLst>
              <a:ext uri="{FF2B5EF4-FFF2-40B4-BE49-F238E27FC236}">
                <a16:creationId xmlns:a16="http://schemas.microsoft.com/office/drawing/2014/main" id="{DD52F6AE-F0ED-EE4C-BD62-C2BA0E0100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282843F-88FC-C840-B8AE-7F4AACB3BDFD}" type="slidenum">
              <a:rPr lang="en-US" altLang="en-US" sz="1200" smtClean="0">
                <a:latin typeface="Arial" panose="020B0604020202020204" pitchFamily="34" charset="0"/>
              </a:rPr>
              <a:pPr/>
              <a:t>58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926F024-B4AB-7547-8F92-B26AF52EC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79FA607-E449-5846-95C5-179D01D9A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>
            <a:extLst>
              <a:ext uri="{FF2B5EF4-FFF2-40B4-BE49-F238E27FC236}">
                <a16:creationId xmlns:a16="http://schemas.microsoft.com/office/drawing/2014/main" id="{F81E3B55-0036-4841-AE8E-D180ADDBBC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>
            <a:extLst>
              <a:ext uri="{FF2B5EF4-FFF2-40B4-BE49-F238E27FC236}">
                <a16:creationId xmlns:a16="http://schemas.microsoft.com/office/drawing/2014/main" id="{6E5D092B-8445-DF4D-A812-8D2AF5CE1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34147" name="Slide Number Placeholder 3">
            <a:extLst>
              <a:ext uri="{FF2B5EF4-FFF2-40B4-BE49-F238E27FC236}">
                <a16:creationId xmlns:a16="http://schemas.microsoft.com/office/drawing/2014/main" id="{8F35EDE2-70FF-BF40-9456-9FB2ED6EC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6FAD40C-06B8-914A-B749-33A8E4906F28}" type="slidenum">
              <a:rPr lang="en-US" altLang="en-US" sz="1200" smtClean="0">
                <a:latin typeface="Arial" panose="020B0604020202020204" pitchFamily="34" charset="0"/>
              </a:rPr>
              <a:pPr/>
              <a:t>59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7BD24565-6E05-1A46-B228-2C900A5A4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DFF1ACD3-C358-6D4E-9B9B-462C3534AA70}" type="slidenum">
              <a:rPr lang="en-US" altLang="en-US" sz="1200" smtClean="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A2B5C19-7126-B048-B850-9E2936F85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A3D7136-970B-CA40-BF84-1D9930F24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>
            <a:extLst>
              <a:ext uri="{FF2B5EF4-FFF2-40B4-BE49-F238E27FC236}">
                <a16:creationId xmlns:a16="http://schemas.microsoft.com/office/drawing/2014/main" id="{3443B481-E73D-6846-B97A-BB121C890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432A66EF-51FF-B542-B31B-9875A7E6D4AD}" type="slidenum">
              <a:rPr lang="en-US" altLang="en-US" sz="1200" smtClean="0">
                <a:latin typeface="Arial" panose="020B0604020202020204" pitchFamily="34" charset="0"/>
              </a:rPr>
              <a:pPr/>
              <a:t>60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0F2789D6-E83A-D94B-9A66-E7D684277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C38BFDD-8967-A249-815B-057491FA56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>
            <a:extLst>
              <a:ext uri="{FF2B5EF4-FFF2-40B4-BE49-F238E27FC236}">
                <a16:creationId xmlns:a16="http://schemas.microsoft.com/office/drawing/2014/main" id="{97D23710-2C08-9248-8E49-97F245A9A5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113A8DCF-3E8D-244A-AA4B-3CD41E7C69D8}" type="slidenum">
              <a:rPr lang="en-US" altLang="en-US" sz="1200" smtClean="0">
                <a:latin typeface="Arial" panose="020B0604020202020204" pitchFamily="34" charset="0"/>
              </a:rPr>
              <a:pPr/>
              <a:t>61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5A9A872B-532B-4945-AB52-A7D078B59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A6867A0-FCE5-2B4E-BD83-6511F31D1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>
            <a:extLst>
              <a:ext uri="{FF2B5EF4-FFF2-40B4-BE49-F238E27FC236}">
                <a16:creationId xmlns:a16="http://schemas.microsoft.com/office/drawing/2014/main" id="{96AEF3E8-9B1D-5D4B-9F57-230E532A1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3BBE3D34-3294-EA4E-9A92-FD17711D34D4}" type="slidenum">
              <a:rPr lang="en-US" altLang="en-US" sz="1200" smtClean="0">
                <a:latin typeface="Arial" panose="020B0604020202020204" pitchFamily="34" charset="0"/>
              </a:rPr>
              <a:pPr/>
              <a:t>62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0CD8E479-A5D8-C045-94EC-25E9A102E4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36BCC0A-B7A8-4E44-AD21-958AC9117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>
            <a:extLst>
              <a:ext uri="{FF2B5EF4-FFF2-40B4-BE49-F238E27FC236}">
                <a16:creationId xmlns:a16="http://schemas.microsoft.com/office/drawing/2014/main" id="{71585388-E4FD-9543-8E55-D1C76CEAF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CCA55717-4869-7642-804D-57CD3E2B454F}" type="slidenum">
              <a:rPr lang="en-US" altLang="en-US" sz="1200" smtClean="0">
                <a:latin typeface="Arial" panose="020B0604020202020204" pitchFamily="34" charset="0"/>
              </a:rPr>
              <a:pPr/>
              <a:t>63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9FDE82D4-7129-F041-BB3B-A06D2C4A5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3EFC805-F08A-DA4C-A829-CF526DC34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>
            <a:extLst>
              <a:ext uri="{FF2B5EF4-FFF2-40B4-BE49-F238E27FC236}">
                <a16:creationId xmlns:a16="http://schemas.microsoft.com/office/drawing/2014/main" id="{26322AD4-9ED8-584F-87B5-CFB1401FB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C4567EE-D08B-8548-BFD0-572A0BB38F23}" type="slidenum">
              <a:rPr lang="en-US" altLang="en-US" sz="1200" smtClean="0">
                <a:latin typeface="Arial" panose="020B0604020202020204" pitchFamily="34" charset="0"/>
              </a:rPr>
              <a:pPr/>
              <a:t>64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45E64E3F-7CCB-AC41-96DF-B2CF50B2D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E1AF283-BBC0-8644-ABF4-567207540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10654F32-BB0D-9B49-8654-2AED5F39C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CBD38C77-F9DF-4B4C-9962-10ED34F271C8}" type="slidenum">
              <a:rPr lang="en-US" altLang="en-US" sz="1200" smtClean="0">
                <a:latin typeface="Arial" panose="020B0604020202020204" pitchFamily="34" charset="0"/>
              </a:rPr>
              <a:pPr/>
              <a:t>65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E53791B5-CC41-C042-8101-F860EB4EF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6C3D5FC-0496-DC4E-8470-6CE184617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>
            <a:extLst>
              <a:ext uri="{FF2B5EF4-FFF2-40B4-BE49-F238E27FC236}">
                <a16:creationId xmlns:a16="http://schemas.microsoft.com/office/drawing/2014/main" id="{3898D8AD-5DB4-3345-812B-FF1697CEC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CF5B31F1-72E1-304A-9565-8BC54667132F}" type="slidenum">
              <a:rPr lang="en-US" altLang="en-US" sz="1200" smtClean="0">
                <a:latin typeface="Arial" panose="020B0604020202020204" pitchFamily="34" charset="0"/>
              </a:rPr>
              <a:pPr/>
              <a:t>66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9B198C3-5C1D-5A4C-AADB-D78C22DF3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417D6542-7B46-7C4F-87D1-F726DE9A3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099CB599-ACCF-824E-A19B-578C819AE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BB5BDAAC-612A-DE4D-B629-4629AD55522A}" type="slidenum">
              <a:rPr lang="en-US" altLang="en-US" sz="1200" smtClean="0">
                <a:latin typeface="Arial" panose="020B0604020202020204" pitchFamily="34" charset="0"/>
              </a:rPr>
              <a:pPr/>
              <a:t>67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9F310FB7-44EF-9B40-A813-78F769400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1F70469-6DC3-0745-9F9E-9A87209E1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>
            <a:extLst>
              <a:ext uri="{FF2B5EF4-FFF2-40B4-BE49-F238E27FC236}">
                <a16:creationId xmlns:a16="http://schemas.microsoft.com/office/drawing/2014/main" id="{58753A3A-9FE0-704B-A96A-41F2DA6C8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7C68A512-6C15-D64D-9298-2ABC568A30AD}" type="slidenum">
              <a:rPr lang="en-US" altLang="en-US" sz="1200" smtClean="0">
                <a:latin typeface="Arial" panose="020B0604020202020204" pitchFamily="34" charset="0"/>
              </a:rPr>
              <a:pPr/>
              <a:t>68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3ADDC5EB-8CF8-0843-87C5-AE833BE05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3C82C14-1919-C946-8629-C1D195294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D205FED6-3F9B-1F47-8D36-202D1227D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D1E8036B-37AF-DC4B-8834-89E875618825}" type="slidenum">
              <a:rPr lang="en-US" altLang="en-US" sz="1200" smtClean="0">
                <a:latin typeface="Arial" panose="020B0604020202020204" pitchFamily="34" charset="0"/>
              </a:rPr>
              <a:pPr/>
              <a:t>69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81683B4E-3D3D-2E40-AA25-DD5C6E67D1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2FD54671-9493-BA47-B4DE-26AE6405B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E4A141B4-842C-334A-9291-BF5470879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151D74E0-88FC-004F-AA7F-CCE1A04B0225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0247140-88F4-0F42-AFD6-B56F0373C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E8013B-1B77-3B49-8DD6-4C89F31B2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>
            <a:extLst>
              <a:ext uri="{FF2B5EF4-FFF2-40B4-BE49-F238E27FC236}">
                <a16:creationId xmlns:a16="http://schemas.microsoft.com/office/drawing/2014/main" id="{B333D327-54B3-1847-BF0A-854607EFF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A2D42223-D85E-6049-86EE-2484B90144CC}" type="slidenum">
              <a:rPr lang="en-US" altLang="en-US" sz="1200" smtClean="0">
                <a:latin typeface="Arial" panose="020B0604020202020204" pitchFamily="34" charset="0"/>
              </a:rPr>
              <a:pPr/>
              <a:t>70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10F7792B-9A22-E143-9DAC-E8FC2EBCB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4FAD80D-0CD6-7246-9D48-EB83F2CA1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A1E6F16-8C11-F94D-8FED-D89FE0C3B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D09F57C5-D18B-CB4F-B14A-636CB511107A}" type="slidenum">
              <a:rPr lang="en-US" altLang="en-US" sz="1200" smtClean="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53075B-FFE2-D543-A474-DAFEF4831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C25EC3E-FD8B-F843-BF0C-A2A6F25E7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955729F-954F-CA4B-A668-199203480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Zapf Dingbats" pitchFamily="84" charset="2"/>
                <a:ea typeface="ヒラギノ角ゴ Pro W3" panose="020B0300000000000000" pitchFamily="34" charset="-128"/>
                <a:sym typeface="Zapf Dingbats" pitchFamily="84" charset="2"/>
              </a:defRPr>
            </a:lvl9pPr>
          </a:lstStyle>
          <a:p>
            <a:fld id="{3CB57E86-F1D7-8D4A-856F-39448FE5A253}" type="slidenum">
              <a:rPr lang="en-US" altLang="en-US" sz="1200" smtClean="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3A2D816-9AB6-B040-87B6-FC98A2A13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0F2CBE3-35C4-A844-92E6-293BD9250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62C5E-7CCD-0A46-BC53-78FE6117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EE69-A69B-E743-9A86-9E54F1BC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DE50-0885-4042-A5E7-AB42CD3B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00FA-9DA8-9E40-824B-C4E519A41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5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EEB73-2D63-0E48-9217-B5C9E92C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98E11-D013-024E-953B-D5502021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4A07-DBB1-CD45-9577-EE7EA1E2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ED9A-1CDE-4B48-A2AA-A0332644E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51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3209F-169E-7247-BA5E-87C28E92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9E8DC-D45A-5644-98C6-BD2A24EF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DA9F-F991-C945-8B73-E8509418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326F-1695-EE4A-AA04-DF7B82D66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4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3272-AA5A-B74B-8A73-9FC36AABA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F30D5-0344-1648-A0E1-CE70CF7B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8EE2F-1B97-9249-8324-15617A1C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2EDC-1218-404D-B342-A37F3BD51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0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FE4D1-AA0F-E245-8884-2A2A646F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8D73F-E21E-0945-AD60-86602A27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C3D9-9BF2-244B-B3C1-844F6C3C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40DD-0166-DA48-B1A1-44340068A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EAE062-8B8A-164E-8093-4AA2FFF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803CC5-E742-DF48-BECF-EE31798D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489828-A79C-6F4A-A265-C0DADB1F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5506-E3F2-7444-8517-A2BCC0ED4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04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6FEF4A6-75B3-AB4F-88DD-D907F3C6A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36820C-0BE3-8F42-969D-19CB4B2A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0350E-74BC-8F48-843C-85D14FE4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170F-D7AD-9D42-ABEA-F2739FA7C1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6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A4B5A7-C885-E140-BD66-B8435DED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FE2950-C027-F64E-ABC1-3B12C9A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4C926A-CB76-4648-AD71-AB9FFF8C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E4B8-7B37-E04C-90BB-07882F505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AB7E2F-8DDF-2049-B1C9-3AEFE799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D6930C-B33D-4244-9C86-026834C4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60A6B5-D2A0-1942-872C-1AA56E94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F1B2-3FD7-C746-A98C-8635D3DE9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C8D3C1-D89F-A447-95C2-6CE485AF2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2B7226-0762-8049-84F9-AFE39F27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09B7AB-ECDE-A84D-853F-9312576F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1993-5369-5040-92C8-2E4E5E31A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39C845-F1BC-CA49-9AAB-421C607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9473B4-D80F-D74A-A386-C4B3DB65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9389FD-FD29-B145-ACEB-255B8CAA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CF64-B8BA-FF46-9522-859B310FF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57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3C3839-D196-0847-B438-EEAAEB8AE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9E326B-9958-2440-8A27-E9E977BDC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6EC63-2D9D-8A4D-8E06-1E5AC72AB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16403-82D7-B741-8978-D2E37F83A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9CAC-035D-684E-BBF6-35B1D086E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C20D7D-1738-194D-B49C-5454D5CC9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Book" panose="02000503020000020003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A7D91A7-FF71-4042-B0F7-B8561319E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519238"/>
            <a:ext cx="9829800" cy="1371600"/>
          </a:xfrm>
        </p:spPr>
        <p:txBody>
          <a:bodyPr/>
          <a:lstStyle/>
          <a:p>
            <a:pPr eaLnBrk="1" hangingPunct="1"/>
            <a:r>
              <a:rPr lang="en-US" altLang="en-US" sz="7200">
                <a:solidFill>
                  <a:schemeClr val="bg1"/>
                </a:solidFill>
                <a:latin typeface="Avenir Roman" panose="02000503020000020003" pitchFamily="2" charset="0"/>
              </a:rPr>
              <a:t>Does the Bible Oppose Women in Leadership? </a:t>
            </a:r>
            <a:br>
              <a:rPr lang="en-US" altLang="en-US" sz="7200">
                <a:solidFill>
                  <a:schemeClr val="bg1"/>
                </a:solidFill>
                <a:latin typeface="Avenir Roman" panose="02000503020000020003" pitchFamily="2" charset="0"/>
              </a:rPr>
            </a:br>
            <a:endParaRPr lang="en-US" altLang="en-US" sz="720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955736D-9F59-3E4D-8BDE-A57A231C56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890838"/>
            <a:ext cx="11582400" cy="38528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Philip B. Payne, Ph.D. The University of Cambridge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4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Author: </a:t>
            </a:r>
            <a:r>
              <a:rPr lang="en-US" altLang="en-US" sz="4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Man and Woman, One in Christ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	 	</a:t>
            </a:r>
            <a:r>
              <a:rPr lang="en-US" altLang="en-US" sz="4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The Bible vs. Biblical Womanhood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Teacher: Cambridge, Trinity, Gordon-Conwell, Bethel, Fuller </a:t>
            </a: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endParaRPr lang="en-US" alt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fontAlgn="auto" hangingPunct="1">
              <a:spcAft>
                <a:spcPts val="0"/>
              </a:spcAft>
              <a:buFont typeface="Times" pitchFamily="2" charset="0"/>
              <a:buNone/>
              <a:defRPr/>
            </a:pPr>
            <a:r>
              <a:rPr lang="en-US" altLang="en-US" sz="4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Download this talk &amp; PowerPoint at</a:t>
            </a:r>
            <a:r>
              <a:rPr lang="en-US" altLang="en-US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7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pbpayne.com</a:t>
            </a:r>
            <a:endParaRPr lang="en-US" altLang="en-US" sz="47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AutoNum type="arabicPeriod" startAt="7"/>
              <a:defRPr/>
            </a:pPr>
            <a:endParaRPr lang="en-US" altLang="en-US" sz="7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10917ACC-0EDA-A14D-9FB9-74365395B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684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E7CDF07B-1E5C-4547-BA82-313DF941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-34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venir Book" panose="02000503020000020003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venir Book" panose="02000503020000020003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 Book" panose="02000503020000020003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2BA8C9B-8359-1C46-BD7E-C896C66769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2. “Wives submit to your own husbands”</a:t>
            </a:r>
            <a:r>
              <a:rPr lang="en-US" altLang="en-US" sz="3600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</a:rPr>
              <a:t>Ephesians 5:22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11506200" cy="4800600"/>
          </a:xfrm>
        </p:spPr>
        <p:txBody>
          <a:bodyPr rtlCol="0">
            <a:normAutofit lnSpcReduction="10000"/>
          </a:bodyPr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The earliest manuscripts of verse 22 have </a:t>
            </a:r>
            <a:r>
              <a:rPr lang="en-US" sz="3200" b="1" dirty="0">
                <a:solidFill>
                  <a:srgbClr val="FFC000"/>
                </a:solidFill>
              </a:rPr>
              <a:t>no verb </a:t>
            </a:r>
            <a:r>
              <a:rPr lang="en-US" sz="3200" b="1" i="1" dirty="0">
                <a:solidFill>
                  <a:srgbClr val="FFC000"/>
                </a:solidFill>
              </a:rPr>
              <a:t>submit</a:t>
            </a:r>
            <a:r>
              <a:rPr lang="en-US" sz="3200" b="1" dirty="0">
                <a:solidFill>
                  <a:srgbClr val="FFC000"/>
                </a:solidFill>
              </a:rPr>
              <a:t> in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Ephesians 5:22</a:t>
            </a:r>
            <a:r>
              <a:rPr lang="en-US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OdysseaUBSU" panose="02000000000000000000" pitchFamily="2" charset="0"/>
              </a:rPr>
              <a:t></a:t>
            </a:r>
            <a:r>
              <a:rPr lang="en-US" sz="3600" baseline="30000" dirty="0">
                <a:solidFill>
                  <a:schemeClr val="bg1"/>
                </a:solidFill>
              </a:rPr>
              <a:t>46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 </a:t>
            </a:r>
            <a:r>
              <a:rPr lang="en-US" sz="3200" dirty="0">
                <a:solidFill>
                  <a:schemeClr val="bg1"/>
                </a:solidFill>
              </a:rPr>
              <a:t>Clement of Alexandria </a:t>
            </a:r>
            <a:r>
              <a:rPr lang="en-US" sz="3200" i="1" dirty="0">
                <a:solidFill>
                  <a:schemeClr val="bg1"/>
                </a:solidFill>
              </a:rPr>
              <a:t>Stromata</a:t>
            </a:r>
            <a:r>
              <a:rPr lang="en-US" sz="3200" dirty="0">
                <a:solidFill>
                  <a:schemeClr val="bg1"/>
                </a:solidFill>
              </a:rPr>
              <a:t> 4.8.64, Origen, Theodore of </a:t>
            </a:r>
            <a:r>
              <a:rPr lang="en-US" sz="3200" dirty="0" err="1">
                <a:solidFill>
                  <a:schemeClr val="bg1"/>
                </a:solidFill>
              </a:rPr>
              <a:t>Mopsuestia</a:t>
            </a:r>
            <a:r>
              <a:rPr lang="en-US" sz="3200" dirty="0">
                <a:solidFill>
                  <a:schemeClr val="bg1"/>
                </a:solidFill>
              </a:rPr>
              <a:t>, Jerome 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endParaRPr lang="en-US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“submitting one to another out of reverence for Christ,   	wives to your own husbands …”</a:t>
            </a:r>
            <a:endParaRPr lang="en-US" sz="1800" dirty="0">
              <a:solidFill>
                <a:schemeClr val="bg1"/>
              </a:solidFill>
            </a:endParaRPr>
          </a:p>
          <a:p>
            <a:pPr algn="l" eaLnBrk="1" hangingPunct="1">
              <a:lnSpc>
                <a:spcPct val="110000"/>
              </a:lnSpc>
              <a:defRPr/>
            </a:pPr>
            <a:endParaRPr lang="en-US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rgbClr val="FFC000"/>
                </a:solidFill>
              </a:rPr>
              <a:t>reciprocal</a:t>
            </a:r>
            <a:r>
              <a:rPr lang="en-US" sz="3200" dirty="0">
                <a:solidFill>
                  <a:schemeClr val="bg1"/>
                </a:solidFill>
              </a:rPr>
              <a:t> pronoun </a:t>
            </a:r>
            <a:r>
              <a:rPr lang="en-US" sz="3200" i="1" dirty="0" err="1">
                <a:solidFill>
                  <a:schemeClr val="bg1"/>
                </a:solidFill>
                <a:latin typeface="Helvetica" pitchFamily="2" charset="0"/>
              </a:rPr>
              <a:t>allēlois</a:t>
            </a:r>
            <a:r>
              <a:rPr lang="en-US" sz="3200" i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requires reciprocal (2-way) submission, so it can’t refer to submission to superior rank</a:t>
            </a:r>
            <a:r>
              <a:rPr lang="en-US" sz="3200" dirty="0"/>
              <a:t> </a:t>
            </a: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0CF20232-120E-E643-A28B-FFE456BB66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2. “Wives submit to your own husbands”</a:t>
            </a:r>
            <a:r>
              <a:rPr lang="en-US" altLang="en-US" sz="3600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</a:rPr>
              <a:t>Ephesians 5:22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11201400" cy="4800600"/>
          </a:xfrm>
        </p:spPr>
        <p:txBody>
          <a:bodyPr rtlCol="0">
            <a:normAutofit lnSpcReduction="10000"/>
          </a:bodyPr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sz="4000" dirty="0">
                <a:solidFill>
                  <a:schemeClr val="bg1"/>
                </a:solidFill>
              </a:rPr>
              <a:t>After </a:t>
            </a:r>
            <a:r>
              <a:rPr lang="en-US" sz="4000" b="1" i="1" dirty="0">
                <a:solidFill>
                  <a:srgbClr val="FFC000"/>
                </a:solidFill>
              </a:rPr>
              <a:t>submit</a:t>
            </a:r>
            <a:r>
              <a:rPr lang="en-US" sz="4000" dirty="0">
                <a:solidFill>
                  <a:schemeClr val="bg1"/>
                </a:solidFill>
              </a:rPr>
              <a:t> first appears in Ephesians 5:22 circa AD 360 in </a:t>
            </a:r>
            <a:r>
              <a:rPr lang="en-US" sz="4000" dirty="0">
                <a:solidFill>
                  <a:schemeClr val="bg1"/>
                </a:solidFill>
                <a:latin typeface="Avenir Roman" panose="02000503020000020003" pitchFamily="2" charset="0"/>
                <a:ea typeface="NewJerusalemU" panose="02000000000000000000" pitchFamily="2" charset="-79"/>
                <a:cs typeface="NewJerusalemU" panose="02000000000000000000" pitchFamily="2" charset="-79"/>
              </a:rPr>
              <a:t>Codex Sinaiticus </a:t>
            </a:r>
            <a:r>
              <a:rPr lang="en-US" sz="4000" dirty="0">
                <a:solidFill>
                  <a:schemeClr val="bg1"/>
                </a:solidFill>
                <a:latin typeface="NewJerusalemU" panose="02000000000000000000" pitchFamily="2" charset="-79"/>
                <a:ea typeface="NewJerusalemU" panose="02000000000000000000" pitchFamily="2" charset="-79"/>
                <a:cs typeface="NewJerusalemU" panose="02000000000000000000" pitchFamily="2" charset="-79"/>
              </a:rPr>
              <a:t>(</a:t>
            </a:r>
            <a:r>
              <a:rPr lang="en-US" sz="4800" dirty="0" err="1">
                <a:solidFill>
                  <a:schemeClr val="bg1"/>
                </a:solidFill>
                <a:latin typeface="NewJerusalemU" panose="02000000000000000000" pitchFamily="2" charset="-79"/>
                <a:ea typeface="NewJerusalemU" panose="02000000000000000000" pitchFamily="2" charset="-79"/>
                <a:cs typeface="NewJerusalemU" panose="02000000000000000000" pitchFamily="2" charset="-79"/>
              </a:rPr>
              <a:t>א</a:t>
            </a:r>
            <a:r>
              <a:rPr lang="en-US" sz="4000" dirty="0">
                <a:solidFill>
                  <a:schemeClr val="bg1"/>
                </a:solidFill>
                <a:latin typeface="NewJerusalemU" panose="02000000000000000000" pitchFamily="2" charset="-79"/>
                <a:ea typeface="NewJerusalemU" panose="02000000000000000000" pitchFamily="2" charset="-79"/>
                <a:cs typeface="NewJerusalemU" panose="02000000000000000000" pitchFamily="2" charset="-79"/>
              </a:rPr>
              <a:t>)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no</a:t>
            </a:r>
            <a:r>
              <a:rPr lang="en-US" sz="4000" dirty="0">
                <a:solidFill>
                  <a:schemeClr val="bg1"/>
                </a:solidFill>
              </a:rPr>
              <a:t> surviving manuscript ever </a:t>
            </a:r>
            <a:r>
              <a:rPr lang="en-US" sz="4000" b="1" dirty="0">
                <a:solidFill>
                  <a:srgbClr val="FFC000"/>
                </a:solidFill>
              </a:rPr>
              <a:t>removed</a:t>
            </a:r>
            <a:r>
              <a:rPr lang="en-US" sz="4000" dirty="0">
                <a:solidFill>
                  <a:srgbClr val="FFC000"/>
                </a:solidFill>
              </a:rPr>
              <a:t> </a:t>
            </a:r>
            <a:r>
              <a:rPr lang="en-US" sz="4000" b="1" i="1" dirty="0">
                <a:solidFill>
                  <a:srgbClr val="FFC000"/>
                </a:solidFill>
              </a:rPr>
              <a:t>submit</a:t>
            </a:r>
            <a:endParaRPr lang="en-US" sz="4000" b="1" dirty="0">
              <a:solidFill>
                <a:srgbClr val="FFC000"/>
              </a:solidFill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sz="4000" dirty="0">
                <a:solidFill>
                  <a:schemeClr val="bg1"/>
                </a:solidFill>
              </a:rPr>
              <a:t>Therefore it is not plausible that </a:t>
            </a:r>
            <a:r>
              <a:rPr lang="en-US" sz="4000" b="1" dirty="0">
                <a:solidFill>
                  <a:srgbClr val="FFC000"/>
                </a:solidFill>
              </a:rPr>
              <a:t>submit</a:t>
            </a:r>
            <a:r>
              <a:rPr lang="en-US" sz="4000" dirty="0">
                <a:solidFill>
                  <a:schemeClr val="bg1"/>
                </a:solidFill>
              </a:rPr>
              <a:t> was removed from </a:t>
            </a:r>
            <a:r>
              <a:rPr lang="en-US" sz="4000" b="1" dirty="0">
                <a:solidFill>
                  <a:srgbClr val="FFC000"/>
                </a:solidFill>
              </a:rPr>
              <a:t>all</a:t>
            </a:r>
            <a:r>
              <a:rPr lang="en-US" sz="4000" dirty="0">
                <a:solidFill>
                  <a:schemeClr val="bg1"/>
                </a:solidFill>
              </a:rPr>
              <a:t> the earliest surviving manuscripts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D5582DD-7BAD-254F-860D-AF567B2220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2. “Wives submit to your own husbands”</a:t>
            </a:r>
            <a:r>
              <a:rPr lang="en-US" altLang="en-US" sz="3600">
                <a:solidFill>
                  <a:schemeClr val="bg1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</a:rPr>
              <a:t>Ephesians 5:22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11201400" cy="4800600"/>
          </a:xfrm>
        </p:spPr>
        <p:txBody>
          <a:bodyPr rtlCol="0">
            <a:normAutofit/>
          </a:bodyPr>
          <a:lstStyle/>
          <a:p>
            <a:pPr algn="l" eaLnBrk="1" hangingPunct="1">
              <a:lnSpc>
                <a:spcPct val="110000"/>
              </a:lnSpc>
              <a:defRPr/>
            </a:pPr>
            <a:r>
              <a:rPr lang="en-US" sz="3600" b="1" dirty="0">
                <a:solidFill>
                  <a:srgbClr val="FFC000"/>
                </a:solidFill>
              </a:rPr>
              <a:t>Christ is the model for all believers </a:t>
            </a:r>
            <a:r>
              <a:rPr lang="en-US" sz="3600" dirty="0">
                <a:solidFill>
                  <a:schemeClr val="bg1"/>
                </a:solidFill>
              </a:rPr>
              <a:t>in giving himself 	up for us Ephesians 5:1–2</a:t>
            </a:r>
          </a:p>
          <a:p>
            <a:pPr algn="l" eaLnBrk="1" hangingPunct="1">
              <a:lnSpc>
                <a:spcPct val="110000"/>
              </a:lnSpc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sz="3600" dirty="0">
                <a:solidFill>
                  <a:schemeClr val="bg1"/>
                </a:solidFill>
              </a:rPr>
              <a:t>Ephesians 4:16 explains that Christ as “head” is the 	</a:t>
            </a:r>
            <a:r>
              <a:rPr lang="en-US" sz="3600" b="1" dirty="0">
                <a:solidFill>
                  <a:srgbClr val="FFC000"/>
                </a:solidFill>
              </a:rPr>
              <a:t>source</a:t>
            </a:r>
            <a:r>
              <a:rPr lang="en-US" sz="3600" dirty="0">
                <a:solidFill>
                  <a:schemeClr val="bg1"/>
                </a:solidFill>
              </a:rPr>
              <a:t> of the body’s growth</a:t>
            </a:r>
          </a:p>
          <a:p>
            <a:pPr algn="l" eaLnBrk="1" hangingPunct="1">
              <a:lnSpc>
                <a:spcPct val="110000"/>
              </a:lnSpc>
              <a:defRPr/>
            </a:pPr>
            <a:endParaRPr lang="en-US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sz="3600" dirty="0">
                <a:solidFill>
                  <a:schemeClr val="bg1"/>
                </a:solidFill>
              </a:rPr>
              <a:t>Ephesians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5:23 : “Christ </a:t>
            </a:r>
            <a:r>
              <a:rPr lang="en-US" sz="3600" b="1" dirty="0">
                <a:solidFill>
                  <a:srgbClr val="FFC000"/>
                </a:solidFill>
              </a:rPr>
              <a:t>head</a:t>
            </a:r>
            <a:r>
              <a:rPr lang="en-US" sz="3600" dirty="0">
                <a:solidFill>
                  <a:schemeClr val="bg1"/>
                </a:solidFill>
              </a:rPr>
              <a:t> of the church, 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n-US" sz="3600" b="1" dirty="0">
                <a:solidFill>
                  <a:srgbClr val="FFC000"/>
                </a:solidFill>
              </a:rPr>
              <a:t>Apposition</a:t>
            </a:r>
            <a:r>
              <a:rPr lang="en-US" sz="3600" dirty="0">
                <a:solidFill>
                  <a:schemeClr val="bg1"/>
                </a:solidFill>
              </a:rPr>
              <a:t>       	  he </a:t>
            </a:r>
            <a:r>
              <a:rPr lang="en-US" sz="3600" b="1" dirty="0">
                <a:solidFill>
                  <a:srgbClr val="FFC000"/>
                </a:solidFill>
              </a:rPr>
              <a:t>savior</a:t>
            </a:r>
            <a:r>
              <a:rPr lang="en-US" sz="3600" dirty="0">
                <a:solidFill>
                  <a:schemeClr val="bg1"/>
                </a:solidFill>
              </a:rPr>
              <a:t> of the body”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EF36BA1-CD7D-3647-96A2-0CBFDE93D6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Equality in Marriage: 1 Corinthians 7</a:t>
            </a:r>
            <a:endParaRPr lang="en-US" altLang="en-US" sz="36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11201400" cy="5257800"/>
          </a:xfrm>
        </p:spPr>
        <p:txBody>
          <a:bodyPr rtlCol="0">
            <a:normAutofit fontScale="92500" lnSpcReduction="10000"/>
          </a:bodyPr>
          <a:lstStyle/>
          <a:p>
            <a:pPr marL="609600" indent="-609600" algn="l" eaLnBrk="1" hangingPunct="1">
              <a:defRPr/>
            </a:pPr>
            <a:r>
              <a:rPr lang="en-US" altLang="en-US" sz="4600" dirty="0">
                <a:solidFill>
                  <a:srgbClr val="FFC000"/>
                </a:solidFill>
                <a:latin typeface="Avenir Roman" panose="02000503020000020003" pitchFamily="2" charset="0"/>
              </a:rPr>
              <a:t>Mutual</a:t>
            </a:r>
            <a:r>
              <a:rPr lang="en-US" altLang="en-US" sz="4600" dirty="0">
                <a:solidFill>
                  <a:schemeClr val="bg1"/>
                </a:solidFill>
                <a:latin typeface="Avenir Roman" panose="02000503020000020003" pitchFamily="2" charset="0"/>
              </a:rPr>
              <a:t>: </a:t>
            </a:r>
          </a:p>
          <a:p>
            <a:pPr marL="609600" indent="-609600" algn="l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  <a:latin typeface="Avenir Roman" panose="02000503020000020003" pitchFamily="2" charset="0"/>
              </a:rPr>
              <a:t>7:2	        possession</a:t>
            </a:r>
          </a:p>
          <a:p>
            <a:pPr marL="609600" indent="-609600" algn="l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  <a:latin typeface="Avenir Roman" panose="02000503020000020003" pitchFamily="2" charset="0"/>
              </a:rPr>
              <a:t>7:3         conjugal rights</a:t>
            </a:r>
          </a:p>
          <a:p>
            <a:pPr marL="609600" indent="-609600" algn="l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  <a:latin typeface="Avenir Roman" panose="02000503020000020003" pitchFamily="2" charset="0"/>
              </a:rPr>
              <a:t>7:4         authority over the other’s body</a:t>
            </a:r>
          </a:p>
          <a:p>
            <a:pPr marL="609600" indent="-609600" algn="l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  <a:latin typeface="Avenir Roman" panose="02000503020000020003" pitchFamily="2" charset="0"/>
              </a:rPr>
              <a:t>7:5         obligation to the other                      </a:t>
            </a:r>
          </a:p>
          <a:p>
            <a:pPr marL="609600" indent="-609600" algn="l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  <a:latin typeface="Avenir Roman" panose="02000503020000020003" pitchFamily="2" charset="0"/>
              </a:rPr>
              <a:t>7:10–13 prohibition of divorce                    </a:t>
            </a:r>
          </a:p>
          <a:p>
            <a:pPr marL="609600" indent="-609600" algn="l"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  <a:latin typeface="Avenir Roman" panose="02000503020000020003" pitchFamily="2" charset="0"/>
              </a:rPr>
              <a:t>7:14       consecration and sanctification</a:t>
            </a:r>
            <a:r>
              <a:rPr lang="en-US" altLang="en-US" sz="4600" dirty="0">
                <a:solidFill>
                  <a:schemeClr val="bg1"/>
                </a:solidFill>
                <a:latin typeface="Avenir Roman" panose="02000503020000020003" pitchFamily="2" charset="0"/>
              </a:rPr>
              <a:t>           </a:t>
            </a:r>
          </a:p>
          <a:p>
            <a:pPr marL="609600" indent="-609600" algn="l"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	</a:t>
            </a: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EF36BA1-CD7D-3647-96A2-0CBFDE93D6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9144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Equality in Marriage: 1 Corinthians 7</a:t>
            </a:r>
            <a:endParaRPr lang="en-US" altLang="en-US" sz="36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11201400" cy="5105400"/>
          </a:xfrm>
        </p:spPr>
        <p:txBody>
          <a:bodyPr rtlCol="0">
            <a:normAutofit/>
          </a:bodyPr>
          <a:lstStyle/>
          <a:p>
            <a:pPr marL="609600" indent="-609600" algn="l" eaLnBrk="1" hangingPunct="1">
              <a:defRPr/>
            </a:pPr>
            <a:r>
              <a:rPr lang="en-US" altLang="en-US" sz="4400" dirty="0">
                <a:solidFill>
                  <a:srgbClr val="FFC000"/>
                </a:solidFill>
                <a:latin typeface="Avenir Roman" panose="02000503020000020003" pitchFamily="2" charset="0"/>
              </a:rPr>
              <a:t>Mutual</a:t>
            </a: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:</a:t>
            </a:r>
          </a:p>
          <a:p>
            <a:pPr marL="609600" indent="-609600" algn="l" eaLnBrk="1" hangingPunct="1">
              <a:defRPr/>
            </a:pP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	7:15 	  freedom if deserted                              </a:t>
            </a:r>
          </a:p>
          <a:p>
            <a:pPr marL="609600" indent="-609600" algn="l" eaLnBrk="1" hangingPunct="1">
              <a:defRPr/>
            </a:pP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	7:16 	  potentially saving influence                                   </a:t>
            </a:r>
          </a:p>
          <a:p>
            <a:pPr marL="609600" indent="-609600" algn="l" eaLnBrk="1" hangingPunct="1">
              <a:defRPr/>
            </a:pP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	7:28 	  choice in marriage                         </a:t>
            </a:r>
          </a:p>
          <a:p>
            <a:pPr marL="609600" indent="-609600" algn="l" eaLnBrk="1" hangingPunct="1">
              <a:defRPr/>
            </a:pP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	7:33–34a focus on pleasing the other </a:t>
            </a:r>
          </a:p>
          <a:p>
            <a:pPr marL="609600" indent="-609600" algn="l" eaLnBrk="1" hangingPunct="1">
              <a:defRPr/>
            </a:pP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	7:32, 34b focus on pleasing Christ 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DF3EF24-1CF4-EB46-9081-331F5F15F6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105156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3. “I do not permit a woman to teach or to have authority over a man”</a:t>
            </a:r>
            <a:r>
              <a:rPr lang="en-US" altLang="en-US" sz="3600">
                <a:solidFill>
                  <a:schemeClr val="bg1"/>
                </a:solidFill>
              </a:rPr>
              <a:t> 1 Timothy 2:12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2057400"/>
            <a:ext cx="11582400" cy="46482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Taking this as a universal prohibition ignores that the </a:t>
            </a:r>
            <a:r>
              <a:rPr lang="en-US" sz="3600" b="1" dirty="0">
                <a:solidFill>
                  <a:schemeClr val="accent4"/>
                </a:solidFill>
              </a:rPr>
              <a:t>only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people 1 Timothy identifies as </a:t>
            </a:r>
            <a:r>
              <a:rPr lang="en-US" sz="3600" b="1" dirty="0">
                <a:solidFill>
                  <a:schemeClr val="accent4"/>
                </a:solidFill>
              </a:rPr>
              <a:t>deceived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by the false teachers are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4"/>
                </a:solidFill>
              </a:rPr>
              <a:t>women</a:t>
            </a:r>
            <a:r>
              <a:rPr lang="en-US" sz="3200" dirty="0"/>
              <a:t> 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sz="1600" dirty="0"/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This letter addresses this specific </a:t>
            </a:r>
            <a:r>
              <a:rPr lang="en-US" sz="3600" b="1" dirty="0">
                <a:solidFill>
                  <a:schemeClr val="accent4"/>
                </a:solidFill>
              </a:rPr>
              <a:t>local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problem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Furthermore, this </a:t>
            </a:r>
            <a:r>
              <a:rPr lang="en-US" sz="3600" b="1" dirty="0">
                <a:solidFill>
                  <a:schemeClr val="accent4"/>
                </a:solidFill>
              </a:rPr>
              <a:t>translation is doubtful </a:t>
            </a:r>
            <a:r>
              <a:rPr lang="en-US" sz="3600" dirty="0">
                <a:solidFill>
                  <a:schemeClr val="bg1"/>
                </a:solidFill>
              </a:rPr>
              <a:t>for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4"/>
                </a:solidFill>
              </a:rPr>
              <a:t>four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r>
              <a:rPr lang="en-US" sz="3600" b="1" dirty="0">
                <a:solidFill>
                  <a:schemeClr val="accent4"/>
                </a:solidFill>
              </a:rPr>
              <a:t>reasons</a:t>
            </a:r>
            <a:endParaRPr lang="en-US" alt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2DEE5CEC-FE86-B445-89E8-FB0F2BCA0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107442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3. “I do not permit a woman to teach or to have authority over a man”</a:t>
            </a:r>
            <a:r>
              <a:rPr lang="en-US" altLang="en-US" sz="3600">
                <a:solidFill>
                  <a:schemeClr val="bg1"/>
                </a:solidFill>
              </a:rPr>
              <a:t> 1 Timothy 2:12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11658600" cy="4724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n-US" altLang="en-US" sz="36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Authentein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best translated: </a:t>
            </a:r>
            <a:r>
              <a:rPr lang="LID64512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LID64512" altLang="en-US" sz="36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seize authority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Paul typically uses the conjunction </a:t>
            </a:r>
            <a:r>
              <a:rPr lang="en-US" altLang="en-US" sz="3600" b="1" i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oude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join two 	elements to convey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single idea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“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am not permitting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normally not universal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Permanent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prohibition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contradicts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Bible’s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sz="3600" dirty="0">
                <a:solidFill>
                  <a:schemeClr val="bg1"/>
                </a:solidFill>
              </a:rPr>
              <a:t>affirmations of women teaching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17B961D9-FFF7-F343-9852-14DC05CA31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107442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3. “I do not permit a woman to teach or to have authority over a man”</a:t>
            </a:r>
            <a:r>
              <a:rPr lang="en-US" altLang="en-US" sz="3600">
                <a:solidFill>
                  <a:schemeClr val="bg1"/>
                </a:solidFill>
              </a:rPr>
              <a:t> 1 Timothy 2:12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1676400"/>
            <a:ext cx="12039600" cy="5181600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 permitted women to teach elsewhere: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18:26  “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Priscilla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explained the way of God more accurately”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21:8–9 “Philip … had 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daughters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prophesied”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11:5   “But 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woman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prays or prophesies…”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14:5, 24, 26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each has a word of instruction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31, 39 	desire to prophesy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Colossians 3:16 to all: “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admonish one another with all 	wisdom” 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38752C19-9B04-E546-A51E-3F1036678A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107442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3. “I do not permit a woman to teach or to have authority over a man”</a:t>
            </a:r>
            <a:r>
              <a:rPr lang="en-US" altLang="en-US" sz="3600">
                <a:solidFill>
                  <a:schemeClr val="bg1"/>
                </a:solidFill>
              </a:rPr>
              <a:t> 1 Timothy 2:12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11658600" cy="5181600"/>
          </a:xfrm>
        </p:spPr>
        <p:txBody>
          <a:bodyPr rtlCol="0">
            <a:normAutofit fontScale="77500" lnSpcReduction="20000"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 permitted women to teach elsewhere: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Timothy 3:1–2 “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Whoever</a:t>
            </a:r>
            <a:r>
              <a:rPr lang="en-US" alt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aspires to be an overseer … be … able to teach”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Titus 2:3 “teach the 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 elders … to be teachers of 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excellent”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Timothy 2:2 “entrust 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reliable people</a:t>
            </a:r>
            <a:r>
              <a:rPr lang="en-US" altLang="en-US" sz="3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will be qualified to 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</a:t>
            </a:r>
            <a:r>
              <a:rPr lang="en-US" alt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3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didaxai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)” 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Timothy 1:5; 3:14–16 “your faith, which first lived in</a:t>
            </a:r>
            <a:r>
              <a:rPr lang="en-US" alt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grandmother Lois 	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in 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mother Eunice</a:t>
            </a:r>
            <a:r>
              <a:rPr lang="en-US" alt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from infancy you have known the Holy 	Scriptures”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Cf. Hebrews 3:1, 12; 5:12 “brothers and 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sisters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…by now you ought to be 	</a:t>
            </a:r>
            <a:r>
              <a:rPr lang="en-US" altLang="en-US" sz="3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teachers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Grande" panose="020B0600040502020204" pitchFamily="34" charset="0"/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9822BC6-154A-B04C-AD8D-24189B6DAD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04800"/>
            <a:ext cx="84582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 Affirmations of Women Teaching: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95B2E795-AE23-174F-8FD1-AF6FFB236A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1447800"/>
            <a:ext cx="9220200" cy="5410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 revealed inspired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Scripture through women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Exodus 15:21 the song of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Miriam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Judges 5:2–31 the song of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Deborah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 Samuel 2:1–10 Hannah’s prayer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 Samuel 25:24–31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Abigail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’s prophecy and 		blessing of David’s enduring house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Proverbs 31 ‘inspired’ by King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Lemuel’s mother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Luke 1:25, 42–45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Elizabeth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’s blessing 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Luke 1:46–55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Mary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’s Magnificat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11582400" cy="51054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Avenir Roman" panose="02000503020000020003" pitchFamily="2" charset="0"/>
              </a:rPr>
              <a:t>“</a:t>
            </a:r>
            <a:r>
              <a:rPr lang="en-US" sz="32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Source</a:t>
            </a:r>
            <a:r>
              <a:rPr lang="en-US" sz="3200" b="1" i="1" dirty="0">
                <a:solidFill>
                  <a:schemeClr val="bg1"/>
                </a:solidFill>
                <a:latin typeface="Avenir Roman" panose="02000503020000020003" pitchFamily="2" charset="0"/>
              </a:rPr>
              <a:t>”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 is a </a:t>
            </a:r>
            <a:r>
              <a:rPr lang="en-US" sz="32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standard meaning </a:t>
            </a:r>
            <a:r>
              <a:rPr lang="en-US" sz="3200" dirty="0">
                <a:solidFill>
                  <a:schemeClr val="accent4"/>
                </a:solidFill>
                <a:latin typeface="Avenir Roman" panose="02000503020000020003" pitchFamily="2" charset="0"/>
              </a:rPr>
              <a:t>of 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“</a:t>
            </a:r>
            <a:r>
              <a:rPr lang="en-US" sz="32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head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”</a:t>
            </a:r>
            <a:r>
              <a:rPr lang="en-US" sz="32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Avenir Roman" panose="02000503020000020003" pitchFamily="2" charset="0"/>
              </a:rPr>
              <a:t>kephalē</a:t>
            </a:r>
            <a:r>
              <a:rPr lang="en-US" sz="3200" i="1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commonly listed in </a:t>
            </a:r>
            <a:r>
              <a:rPr lang="en-US" sz="32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Greek dictionaries since the 12</a:t>
            </a:r>
            <a:r>
              <a:rPr lang="en-US" sz="3200" b="1" baseline="30000" dirty="0">
                <a:solidFill>
                  <a:schemeClr val="accent4"/>
                </a:solidFill>
                <a:latin typeface="Avenir Roman" panose="02000503020000020003" pitchFamily="2" charset="0"/>
              </a:rPr>
              <a:t>th</a:t>
            </a:r>
            <a:r>
              <a:rPr lang="en-US" sz="32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 century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including dictionaries by: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800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Zonaras, Petrina, Estienne, </a:t>
            </a:r>
            <a:r>
              <a:rPr lang="en-US" sz="3200" dirty="0" err="1">
                <a:solidFill>
                  <a:schemeClr val="bg1"/>
                </a:solidFill>
                <a:latin typeface="Avenir Roman" panose="02000503020000020003" pitchFamily="2" charset="0"/>
              </a:rPr>
              <a:t>Budé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venir Roman" panose="02000503020000020003" pitchFamily="2" charset="0"/>
              </a:rPr>
              <a:t>Passow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Schneider, Pape, </a:t>
            </a:r>
            <a:r>
              <a:rPr lang="en-US" sz="3200" dirty="0" err="1">
                <a:solidFill>
                  <a:schemeClr val="bg1"/>
                </a:solidFill>
                <a:latin typeface="Avenir Roman" panose="02000503020000020003" pitchFamily="2" charset="0"/>
              </a:rPr>
              <a:t>Schenkl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Woodhouse, Bailly, </a:t>
            </a:r>
            <a:r>
              <a:rPr lang="en-US" sz="3200" dirty="0" err="1">
                <a:solidFill>
                  <a:schemeClr val="bg1"/>
                </a:solidFill>
                <a:latin typeface="Avenir Roman" panose="02000503020000020003" pitchFamily="2" charset="0"/>
              </a:rPr>
              <a:t>Bölting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venir Roman" panose="02000503020000020003" pitchFamily="2" charset="0"/>
              </a:rPr>
              <a:t>Rost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venir Roman" panose="02000503020000020003" pitchFamily="2" charset="0"/>
              </a:rPr>
              <a:t>Feyerabend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venir Roman" panose="02000503020000020003" pitchFamily="2" charset="0"/>
              </a:rPr>
              <a:t>Montanari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Schroeder, Banks, </a:t>
            </a:r>
            <a:r>
              <a:rPr lang="en-US" sz="3200" i="1" dirty="0">
                <a:solidFill>
                  <a:schemeClr val="bg1"/>
                </a:solidFill>
                <a:latin typeface="Avenir Roman" panose="02000503020000020003" pitchFamily="2" charset="0"/>
              </a:rPr>
              <a:t>NIDNTT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Avenir Roman" panose="02000503020000020003" pitchFamily="2" charset="0"/>
              </a:rPr>
              <a:t>TWNT</a:t>
            </a:r>
            <a:r>
              <a:rPr lang="en-US" sz="32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Avenir Roman" panose="02000503020000020003" pitchFamily="2" charset="0"/>
              </a:rPr>
              <a:t>TDNT</a:t>
            </a:r>
            <a:endParaRPr lang="en-US" altLang="en-US" sz="32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728038C7-4B01-AC44-95C8-EEDFC15A7D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10896600" cy="1219200"/>
          </a:xfrm>
        </p:spPr>
        <p:txBody>
          <a:bodyPr/>
          <a:lstStyle/>
          <a:p>
            <a:pPr marL="838200" indent="-838200" eaLnBrk="1" hangingPunct="1"/>
            <a:r>
              <a:rPr lang="en-US" altLang="en-US" sz="4000">
                <a:solidFill>
                  <a:schemeClr val="bg1"/>
                </a:solidFill>
              </a:rPr>
              <a:t>3. “I do not permit a woman to teach or to have authority over a man”</a:t>
            </a:r>
            <a:r>
              <a:rPr lang="en-US" altLang="en-US" sz="3600">
                <a:solidFill>
                  <a:schemeClr val="bg1"/>
                </a:solidFill>
              </a:rPr>
              <a:t> 1 Timothy 2:12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4B97E6ED-7F8A-A040-86D4-E40B4497E5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1676400"/>
            <a:ext cx="11049000" cy="5029200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1 Timothy 2:12 addresses a specific problem of </a:t>
            </a:r>
            <a:r>
              <a:rPr lang="en-US" sz="3200" b="1" dirty="0">
                <a:solidFill>
                  <a:schemeClr val="accent4"/>
                </a:solidFill>
              </a:rPr>
              <a:t>deceived women in Ephesus </a:t>
            </a:r>
            <a:r>
              <a:rPr lang="en-US" sz="3200" dirty="0">
                <a:solidFill>
                  <a:schemeClr val="bg1"/>
                </a:solidFill>
              </a:rPr>
              <a:t>conveying false doctrine. It prohibits women in that church from </a:t>
            </a:r>
            <a:r>
              <a:rPr lang="en-US" sz="3200" b="1" dirty="0">
                <a:solidFill>
                  <a:schemeClr val="accent4"/>
                </a:solidFill>
              </a:rPr>
              <a:t>seizing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b="1" dirty="0">
                <a:solidFill>
                  <a:schemeClr val="accent4"/>
                </a:solidFill>
              </a:rPr>
              <a:t>authority to teach a man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sz="1000" b="1" dirty="0"/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Women teaching with recognized teaching authority, like Priscilla, would not be </a:t>
            </a:r>
            <a:r>
              <a:rPr lang="en-US" sz="3200" b="1" dirty="0">
                <a:solidFill>
                  <a:schemeClr val="accent4"/>
                </a:solidFill>
              </a:rPr>
              <a:t>seizing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it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Paul does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4"/>
                </a:solidFill>
              </a:rPr>
              <a:t>not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prohibit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4"/>
                </a:solidFill>
              </a:rPr>
              <a:t>all women </a:t>
            </a:r>
            <a:r>
              <a:rPr lang="en-US" sz="3200" dirty="0">
                <a:solidFill>
                  <a:schemeClr val="bg1"/>
                </a:solidFill>
              </a:rPr>
              <a:t>from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4"/>
                </a:solidFill>
              </a:rPr>
              <a:t>teaching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b="1" dirty="0">
                <a:solidFill>
                  <a:schemeClr val="accent4"/>
                </a:solidFill>
              </a:rPr>
              <a:t>or having authority over men</a:t>
            </a:r>
            <a:endParaRPr lang="en-US" sz="3200" dirty="0">
              <a:solidFill>
                <a:schemeClr val="accent4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D3118F91-C970-CC4D-9047-30E0823F5D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295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4200">
                <a:solidFill>
                  <a:schemeClr val="bg1"/>
                </a:solidFill>
              </a:rPr>
              <a:t>4. “Only males were elders, overseers, or pastors”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EE86584-5202-464C-8ACA-3683E1F18B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0" y="1981200"/>
            <a:ext cx="8382000" cy="4648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Apart from Christ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Hebrews 13:20; 1 Peter 2:25; 5:4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NT does not name anyone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overseer</a:t>
            </a:r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episkopos</a:t>
            </a:r>
            <a:endParaRPr lang="en-US" altLang="en-US" sz="4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  <a:r>
              <a:rPr lang="en-US" altLang="en-US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pastor</a:t>
            </a:r>
            <a:r>
              <a:rPr lang="en-US" altLang="en-US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  <a:cs typeface="Times New Roman" panose="02020603050405020304" pitchFamily="18" charset="0"/>
              </a:rPr>
              <a:t>poimēn</a:t>
            </a:r>
            <a:endParaRPr lang="en-US" altLang="en-US" sz="4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36F50835-9A89-DB46-AB13-761233C49E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219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4200">
                <a:solidFill>
                  <a:schemeClr val="bg1"/>
                </a:solidFill>
              </a:rPr>
              <a:t>4. “Only males were elders, overseers, or pastors”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66809260-4B2D-BA40-9FDC-4BAD55EAAC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11353800" cy="4724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refers to himself twice as “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elder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(2 John 1; 3 John 1)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 Peter 5:1) “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fellow-elder and witness 	of Christ’s sufferings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do not specify a local church   </a:t>
            </a:r>
            <a:endParaRPr lang="en-US" alt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highlight their special status as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eyewitnesses</a:t>
            </a:r>
            <a:endParaRPr lang="en-US" altLang="en-US" sz="36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Grande" panose="020B0600040502020204" pitchFamily="34" charset="0"/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358A740-EF0F-D043-9723-9E1D5726F6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219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4200">
                <a:solidFill>
                  <a:schemeClr val="bg1"/>
                </a:solidFill>
              </a:rPr>
              <a:t>4. “Only males were elders, overseers, or pastors”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29C361C-044D-2947-A778-66DDB7E961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2057400"/>
            <a:ext cx="10210800" cy="4572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bg1"/>
                </a:solidFill>
              </a:rPr>
              <a:t>The Bible gives </a:t>
            </a: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one </a:t>
            </a:r>
            <a:r>
              <a:rPr lang="en-US" sz="5400" dirty="0">
                <a:solidFill>
                  <a:schemeClr val="bg1"/>
                </a:solidFill>
              </a:rPr>
              <a:t>person a local church leadership title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Phoebe, deacon of the church of </a:t>
            </a:r>
            <a:r>
              <a:rPr lang="en-US" altLang="en-US" sz="54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Cenchreae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	Romans 16:1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Lucida Grande" panose="020B06000405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13C8FE9C-F127-8149-AECC-B22737E85E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219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4200">
                <a:solidFill>
                  <a:schemeClr val="bg1"/>
                </a:solidFill>
              </a:rPr>
              <a:t>4. “Only males were elders, overseers, or pastors”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BF598CAB-5982-7D4A-B37E-B9F97BD986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11049000" cy="43434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Paul encourages </a:t>
            </a:r>
            <a:r>
              <a:rPr lang="en-US" altLang="en-US" sz="4800" b="1" dirty="0">
                <a:solidFill>
                  <a:schemeClr val="accent4"/>
                </a:solidFill>
              </a:rPr>
              <a:t>all</a:t>
            </a:r>
            <a:r>
              <a:rPr lang="en-US" altLang="en-US" sz="4800" dirty="0"/>
              <a:t> </a:t>
            </a:r>
            <a:r>
              <a:rPr lang="en-US" altLang="en-US" sz="4800" dirty="0">
                <a:solidFill>
                  <a:schemeClr val="bg1"/>
                </a:solidFill>
              </a:rPr>
              <a:t>believers to aspire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 	the office of overseer by stating: 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4800" dirty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“</a:t>
            </a:r>
            <a:r>
              <a:rPr lang="en-US" altLang="en-US" sz="4800" b="1" dirty="0">
                <a:solidFill>
                  <a:schemeClr val="accent4"/>
                </a:solidFill>
              </a:rPr>
              <a:t>Whoever</a:t>
            </a:r>
            <a:r>
              <a:rPr lang="en-US" altLang="en-US" sz="4800" dirty="0"/>
              <a:t> </a:t>
            </a:r>
            <a:r>
              <a:rPr lang="en-US" altLang="en-US" sz="4800" dirty="0">
                <a:solidFill>
                  <a:schemeClr val="bg1"/>
                </a:solidFill>
              </a:rPr>
              <a:t>aspires the office of </a:t>
            </a:r>
            <a:r>
              <a:rPr lang="en-US" altLang="en-US" sz="4800" b="1" dirty="0">
                <a:solidFill>
                  <a:schemeClr val="accent4"/>
                </a:solidFill>
              </a:rPr>
              <a:t>overseer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800" dirty="0"/>
              <a:t> 	</a:t>
            </a:r>
            <a:r>
              <a:rPr lang="en-US" altLang="en-US" sz="4800" dirty="0">
                <a:solidFill>
                  <a:schemeClr val="bg1"/>
                </a:solidFill>
              </a:rPr>
              <a:t>desires a noble task” 1 Timothy 3:1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400" dirty="0"/>
              <a:t>			</a:t>
            </a:r>
            <a:endParaRPr lang="en-US" altLang="en-US" sz="4400" dirty="0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83BF97F4-C002-B242-B219-C0A8BA8313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219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4200">
                <a:solidFill>
                  <a:schemeClr val="bg1"/>
                </a:solidFill>
              </a:rPr>
              <a:t>4. “Only males were elders, overseers, or pastors”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55B23D15-4101-3147-8220-5E2FCC5F05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828800"/>
            <a:ext cx="11887200" cy="4800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  The subject o1 Timothy 3 and Titus 1 is “</a:t>
            </a:r>
            <a:r>
              <a:rPr lang="en-US" altLang="en-US" sz="4000" b="1" dirty="0">
                <a:solidFill>
                  <a:schemeClr val="accent4"/>
                </a:solidFill>
              </a:rPr>
              <a:t>anyone</a:t>
            </a:r>
            <a:r>
              <a:rPr lang="en-US" altLang="en-US" sz="4000" dirty="0">
                <a:solidFill>
                  <a:schemeClr val="bg1"/>
                </a:solidFill>
              </a:rPr>
              <a:t>”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/>
              <a:t> 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  There is</a:t>
            </a: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chemeClr val="accent4"/>
                </a:solidFill>
              </a:rPr>
              <a:t>no</a:t>
            </a:r>
            <a:r>
              <a:rPr lang="en-US" altLang="en-US" sz="4000" dirty="0">
                <a:solidFill>
                  <a:schemeClr val="accent4"/>
                </a:solidFill>
              </a:rPr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“</a:t>
            </a:r>
            <a:r>
              <a:rPr lang="en-US" altLang="en-US" sz="4000" b="1" dirty="0">
                <a:solidFill>
                  <a:schemeClr val="accent4"/>
                </a:solidFill>
              </a:rPr>
              <a:t>he</a:t>
            </a:r>
            <a:r>
              <a:rPr lang="en-US" altLang="en-US" sz="4000" dirty="0">
                <a:solidFill>
                  <a:schemeClr val="bg1"/>
                </a:solidFill>
              </a:rPr>
              <a:t>” “</a:t>
            </a:r>
            <a:r>
              <a:rPr lang="en-US" altLang="en-US" sz="4000" b="1" dirty="0">
                <a:solidFill>
                  <a:schemeClr val="accent4"/>
                </a:solidFill>
              </a:rPr>
              <a:t>him</a:t>
            </a:r>
            <a:r>
              <a:rPr lang="en-US" altLang="en-US" sz="4000" dirty="0">
                <a:solidFill>
                  <a:schemeClr val="bg1"/>
                </a:solidFill>
              </a:rPr>
              <a:t>” or “</a:t>
            </a:r>
            <a:r>
              <a:rPr lang="en-US" altLang="en-US" sz="4000" b="1" dirty="0">
                <a:solidFill>
                  <a:schemeClr val="accent4"/>
                </a:solidFill>
              </a:rPr>
              <a:t>his</a:t>
            </a:r>
            <a:r>
              <a:rPr lang="en-US" altLang="en-US" sz="4000" dirty="0">
                <a:solidFill>
                  <a:schemeClr val="bg1"/>
                </a:solidFill>
              </a:rPr>
              <a:t>”</a:t>
            </a:r>
            <a:r>
              <a:rPr lang="en-US" altLang="en-US" sz="4000" dirty="0">
                <a:solidFill>
                  <a:schemeClr val="accent4"/>
                </a:solidFill>
              </a:rPr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or</a:t>
            </a: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chemeClr val="accent4"/>
                </a:solidFill>
              </a:rPr>
              <a:t>any other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accent4"/>
                </a:solidFill>
              </a:rPr>
              <a:t> 	limitation to men</a:t>
            </a:r>
            <a:r>
              <a:rPr lang="en-US" altLang="en-US" sz="4000" dirty="0">
                <a:solidFill>
                  <a:schemeClr val="accent4"/>
                </a:solidFill>
              </a:rPr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in 	either list in Greek,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 	contrary to most English translations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dirty="0"/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   CEV &amp; CEB have </a:t>
            </a:r>
            <a:r>
              <a:rPr lang="en-US" altLang="en-US" sz="4000" b="1" dirty="0">
                <a:solidFill>
                  <a:schemeClr val="accent4"/>
                </a:solidFill>
              </a:rPr>
              <a:t>no</a:t>
            </a:r>
            <a:r>
              <a:rPr lang="en-US" altLang="en-US" sz="4000" dirty="0">
                <a:solidFill>
                  <a:schemeClr val="accent4"/>
                </a:solidFill>
              </a:rPr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“</a:t>
            </a:r>
            <a:r>
              <a:rPr lang="en-US" altLang="en-US" sz="4000" b="1" dirty="0">
                <a:solidFill>
                  <a:schemeClr val="accent4"/>
                </a:solidFill>
              </a:rPr>
              <a:t>he</a:t>
            </a:r>
            <a:r>
              <a:rPr lang="en-US" altLang="en-US" sz="4000" dirty="0">
                <a:solidFill>
                  <a:schemeClr val="bg1"/>
                </a:solidFill>
              </a:rPr>
              <a:t>” “</a:t>
            </a:r>
            <a:r>
              <a:rPr lang="en-US" altLang="en-US" sz="4000" b="1" dirty="0">
                <a:solidFill>
                  <a:schemeClr val="accent4"/>
                </a:solidFill>
              </a:rPr>
              <a:t>him</a:t>
            </a:r>
            <a:r>
              <a:rPr lang="en-US" altLang="en-US" sz="4000" dirty="0">
                <a:solidFill>
                  <a:schemeClr val="bg1"/>
                </a:solidFill>
              </a:rPr>
              <a:t>” or “</a:t>
            </a:r>
            <a:r>
              <a:rPr lang="en-US" altLang="en-US" sz="4000" b="1" dirty="0">
                <a:solidFill>
                  <a:schemeClr val="accent4"/>
                </a:solidFill>
              </a:rPr>
              <a:t>his</a:t>
            </a:r>
            <a:r>
              <a:rPr lang="en-US" altLang="en-US" sz="4000" dirty="0">
                <a:solidFill>
                  <a:schemeClr val="bg1"/>
                </a:solidFill>
              </a:rPr>
              <a:t>”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9C9921E8-3C5B-9B46-B679-D457AC6E27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12192000" cy="762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4200">
                <a:solidFill>
                  <a:schemeClr val="bg1"/>
                </a:solidFill>
              </a:rPr>
              <a:t>4. “Only males were elders, overseers, or pastors”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D71FD99-8C07-5E45-8135-402471B268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0"/>
            <a:ext cx="11811000" cy="52578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900" dirty="0">
                <a:solidFill>
                  <a:schemeClr val="bg1"/>
                </a:solidFill>
              </a:rPr>
              <a:t>Douglas </a:t>
            </a:r>
            <a:r>
              <a:rPr lang="en-US" altLang="en-US" sz="3900" b="1" dirty="0">
                <a:solidFill>
                  <a:schemeClr val="accent4"/>
                </a:solidFill>
              </a:rPr>
              <a:t>Moo</a:t>
            </a:r>
            <a:r>
              <a:rPr lang="en-US" altLang="en-US" sz="3900" dirty="0"/>
              <a:t> </a:t>
            </a:r>
            <a:r>
              <a:rPr lang="en-US" altLang="en-US" sz="3900" dirty="0">
                <a:solidFill>
                  <a:schemeClr val="bg1"/>
                </a:solidFill>
              </a:rPr>
              <a:t>and Thomas </a:t>
            </a:r>
            <a:r>
              <a:rPr lang="en-US" altLang="en-US" sz="3900" b="1" dirty="0">
                <a:solidFill>
                  <a:schemeClr val="accent4"/>
                </a:solidFill>
              </a:rPr>
              <a:t>Schreiner</a:t>
            </a:r>
            <a:r>
              <a:rPr lang="en-US" altLang="en-US" sz="3900" dirty="0"/>
              <a:t> </a:t>
            </a:r>
            <a:r>
              <a:rPr lang="en-US" altLang="en-US" sz="3900" dirty="0">
                <a:solidFill>
                  <a:schemeClr val="bg1"/>
                </a:solidFill>
              </a:rPr>
              <a:t>acknowledge that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900" dirty="0">
                <a:solidFill>
                  <a:schemeClr val="bg1"/>
                </a:solidFill>
              </a:rPr>
              <a:t>	    	“</a:t>
            </a:r>
            <a:r>
              <a:rPr lang="en-US" altLang="en-US" sz="3900" b="1" dirty="0">
                <a:solidFill>
                  <a:srgbClr val="FFC000"/>
                </a:solidFill>
              </a:rPr>
              <a:t>man of one woman</a:t>
            </a:r>
            <a:r>
              <a:rPr lang="en-US" altLang="en-US" sz="3900" dirty="0">
                <a:solidFill>
                  <a:schemeClr val="bg1"/>
                </a:solidFill>
              </a:rPr>
              <a:t>” does </a:t>
            </a:r>
            <a:r>
              <a:rPr lang="en-US" altLang="en-US" sz="3900" b="1" dirty="0">
                <a:solidFill>
                  <a:srgbClr val="FFC000"/>
                </a:solidFill>
              </a:rPr>
              <a:t>not</a:t>
            </a:r>
            <a:r>
              <a:rPr lang="en-US" altLang="en-US" sz="3900" b="1" dirty="0">
                <a:solidFill>
                  <a:schemeClr val="bg1"/>
                </a:solidFill>
              </a:rPr>
              <a:t> </a:t>
            </a:r>
            <a:r>
              <a:rPr lang="en-US" altLang="en-US" sz="3900" b="1" dirty="0">
                <a:solidFill>
                  <a:srgbClr val="FFC000"/>
                </a:solidFill>
              </a:rPr>
              <a:t>exclude women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3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4700" b="1" dirty="0">
                <a:solidFill>
                  <a:schemeClr val="accent4"/>
                </a:solidFill>
              </a:rPr>
              <a:t>idiomatic phrase </a:t>
            </a:r>
            <a:r>
              <a:rPr lang="en-US" altLang="en-US" sz="4700" dirty="0">
                <a:solidFill>
                  <a:schemeClr val="bg1"/>
                </a:solidFill>
              </a:rPr>
              <a:t>for </a:t>
            </a:r>
            <a:r>
              <a:rPr lang="en-US" altLang="en-US" sz="4700" b="1" dirty="0">
                <a:solidFill>
                  <a:schemeClr val="accent4"/>
                </a:solidFill>
              </a:rPr>
              <a:t>fidelity in marriage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2100" b="1" dirty="0">
              <a:solidFill>
                <a:schemeClr val="accent4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4300" dirty="0">
                <a:solidFill>
                  <a:schemeClr val="bg1"/>
                </a:solidFill>
              </a:rPr>
              <a:t>qualifications for </a:t>
            </a:r>
            <a:r>
              <a:rPr lang="en-US" altLang="en-US" sz="4300" b="1" dirty="0">
                <a:solidFill>
                  <a:schemeClr val="accent4"/>
                </a:solidFill>
              </a:rPr>
              <a:t>women</a:t>
            </a:r>
            <a:r>
              <a:rPr lang="en-US" altLang="en-US" sz="4300" dirty="0"/>
              <a:t> </a:t>
            </a:r>
            <a:r>
              <a:rPr lang="en-US" altLang="en-US" sz="4300" dirty="0">
                <a:solidFill>
                  <a:schemeClr val="bg1"/>
                </a:solidFill>
              </a:rPr>
              <a:t>are included under 	deacons (1 Tim 3:11) So “</a:t>
            </a:r>
            <a:r>
              <a:rPr lang="en-US" altLang="en-US" sz="4300" b="1" dirty="0">
                <a:solidFill>
                  <a:schemeClr val="accent4"/>
                </a:solidFill>
              </a:rPr>
              <a:t>man of one woman</a:t>
            </a:r>
            <a:r>
              <a:rPr lang="en-US" altLang="en-US" sz="4300" dirty="0">
                <a:solidFill>
                  <a:schemeClr val="bg1"/>
                </a:solidFill>
              </a:rPr>
              <a:t>” 	in the very next verse </a:t>
            </a:r>
            <a:r>
              <a:rPr lang="en-US" altLang="en-US" sz="4300" b="1" dirty="0">
                <a:solidFill>
                  <a:schemeClr val="accent4"/>
                </a:solidFill>
              </a:rPr>
              <a:t>must not exclude women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3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endParaRPr lang="en-US" altLang="en-US" sz="32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96F8C6A9-8BE2-3A49-B290-41315D8EA8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2192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4200">
                <a:solidFill>
                  <a:schemeClr val="bg1"/>
                </a:solidFill>
              </a:rPr>
              <a:t>4. “Only males were elders, overseers, or pastors”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08CC2A98-91BE-1743-BA76-B91F7EF563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752600"/>
            <a:ext cx="11887200" cy="48768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4600" b="1" dirty="0">
                <a:solidFill>
                  <a:schemeClr val="accent4"/>
                </a:solidFill>
              </a:rPr>
              <a:t>John Chrysostom</a:t>
            </a:r>
            <a:r>
              <a:rPr lang="en-US" altLang="en-US" sz="4600" dirty="0">
                <a:solidFill>
                  <a:schemeClr val="bg1"/>
                </a:solidFill>
              </a:rPr>
              <a:t>: “‘</a:t>
            </a:r>
            <a:r>
              <a:rPr lang="en-US" altLang="en-US" sz="4600" b="1" dirty="0">
                <a:solidFill>
                  <a:schemeClr val="accent4"/>
                </a:solidFill>
              </a:rPr>
              <a:t>men of one woman</a:t>
            </a:r>
            <a:r>
              <a:rPr lang="en-US" altLang="en-US" sz="4600" dirty="0">
                <a:solidFill>
                  <a:schemeClr val="bg1"/>
                </a:solidFill>
              </a:rPr>
              <a:t>’</a:t>
            </a:r>
            <a:r>
              <a:rPr lang="en-US" altLang="en-US" sz="4600" dirty="0"/>
              <a:t> </a:t>
            </a:r>
            <a:r>
              <a:rPr lang="en-US" altLang="en-US" sz="4600" b="1" dirty="0">
                <a:solidFill>
                  <a:schemeClr val="accent4"/>
                </a:solidFill>
              </a:rPr>
              <a:t>also applies to 	women</a:t>
            </a:r>
            <a:r>
              <a:rPr lang="en-US" altLang="en-US" sz="4600" dirty="0">
                <a:solidFill>
                  <a:srgbClr val="FFFF00"/>
                </a:solidFill>
              </a:rPr>
              <a:t> </a:t>
            </a:r>
            <a:r>
              <a:rPr lang="en-US" altLang="en-US" sz="4600" dirty="0">
                <a:solidFill>
                  <a:srgbClr val="FFC000"/>
                </a:solidFill>
              </a:rPr>
              <a:t>deacons</a:t>
            </a:r>
            <a:r>
              <a:rPr lang="en-US" altLang="en-US" sz="4600" dirty="0">
                <a:solidFill>
                  <a:schemeClr val="bg1"/>
                </a:solidFill>
              </a:rPr>
              <a:t>.”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900" dirty="0">
                <a:solidFill>
                  <a:schemeClr val="bg1"/>
                </a:solidFill>
              </a:rPr>
              <a:t>Greek </a:t>
            </a:r>
            <a:r>
              <a:rPr lang="en-US" altLang="en-US" sz="3900" b="1" dirty="0">
                <a:solidFill>
                  <a:schemeClr val="bg1"/>
                </a:solidFill>
              </a:rPr>
              <a:t>masculine forms</a:t>
            </a:r>
            <a:r>
              <a:rPr lang="en-US" altLang="en-US" sz="3900" b="1" dirty="0"/>
              <a:t> </a:t>
            </a:r>
            <a:r>
              <a:rPr lang="en-US" altLang="en-US" sz="3900" b="1" dirty="0">
                <a:solidFill>
                  <a:schemeClr val="accent4"/>
                </a:solidFill>
              </a:rPr>
              <a:t>do not exclude women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2000" dirty="0"/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Tim Friberg identified </a:t>
            </a:r>
            <a:r>
              <a:rPr lang="en-US" altLang="en-US" sz="3600" b="1" dirty="0">
                <a:solidFill>
                  <a:schemeClr val="accent4"/>
                </a:solidFill>
              </a:rPr>
              <a:t>7500 to 8000 masculine</a:t>
            </a:r>
            <a:r>
              <a:rPr lang="en-US" altLang="en-US" sz="3600" dirty="0">
                <a:solidFill>
                  <a:schemeClr val="accent4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forms in the 	New Testament that either </a:t>
            </a:r>
            <a:r>
              <a:rPr lang="en-US" altLang="en-US" sz="3600" b="1" dirty="0">
                <a:solidFill>
                  <a:schemeClr val="accent4"/>
                </a:solidFill>
              </a:rPr>
              <a:t>must or could include women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2000" b="1" dirty="0">
              <a:solidFill>
                <a:schemeClr val="accent4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900" b="1" dirty="0" err="1">
                <a:solidFill>
                  <a:schemeClr val="accent4"/>
                </a:solidFill>
              </a:rPr>
              <a:t>Hugenberger</a:t>
            </a:r>
            <a:r>
              <a:rPr lang="en-US" altLang="en-US" sz="3900" dirty="0">
                <a:solidFill>
                  <a:schemeClr val="bg1"/>
                </a:solidFill>
              </a:rPr>
              <a:t>: </a:t>
            </a:r>
            <a:r>
              <a:rPr lang="en-US" sz="3900" dirty="0">
                <a:solidFill>
                  <a:schemeClr val="bg1"/>
                </a:solidFill>
              </a:rPr>
              <a:t>it’s common for biblical requirements for 	men </a:t>
            </a:r>
            <a:r>
              <a:rPr lang="en-US" altLang="en-US" sz="3900" b="1" dirty="0">
                <a:solidFill>
                  <a:schemeClr val="accent4"/>
                </a:solidFill>
              </a:rPr>
              <a:t>also to apply to women</a:t>
            </a:r>
            <a:endParaRPr lang="en-US" altLang="en-US" sz="3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E1F1D0A-69C9-DC42-BEA9-57CAE17FD9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10591800" cy="10668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A2439F6C-CE8C-A14F-B440-0AE52DB2F0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11582400" cy="46482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accent4"/>
                </a:solidFill>
              </a:rPr>
              <a:t>Seven</a:t>
            </a:r>
            <a:r>
              <a:rPr lang="en-US" altLang="en-US" sz="4000" dirty="0">
                <a:solidFill>
                  <a:srgbClr val="FFFF00"/>
                </a:solidFill>
              </a:rPr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reasons from manuscripts and</a:t>
            </a: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chemeClr val="accent4"/>
                </a:solidFill>
              </a:rPr>
              <a:t>nine</a:t>
            </a:r>
            <a:r>
              <a:rPr lang="en-US" altLang="en-US" sz="4000" dirty="0"/>
              <a:t> </a:t>
            </a:r>
            <a:r>
              <a:rPr lang="en-US" altLang="en-US" sz="4000" dirty="0">
                <a:solidFill>
                  <a:schemeClr val="bg1"/>
                </a:solidFill>
              </a:rPr>
              <a:t>reasons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from the words in these verses convince me that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they were not in Paul’s original letter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32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I will now summarize just </a:t>
            </a:r>
            <a:r>
              <a:rPr lang="en-US" altLang="en-US" sz="4000" b="1" dirty="0">
                <a:solidFill>
                  <a:schemeClr val="accent4"/>
                </a:solidFill>
              </a:rPr>
              <a:t>three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02F6AE5D-927F-AB49-8954-096BE38052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12192000" cy="7620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“Let women be silent in the churches” 1 Corinthians 14:34–35</a:t>
            </a:r>
            <a:endParaRPr lang="en-US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17EBF3A-D16A-2F44-B4C6-1C2F6E6AE2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11201400" cy="5181600"/>
          </a:xfrm>
        </p:spPr>
        <p:txBody>
          <a:bodyPr rtlCol="0">
            <a:normAutofit lnSpcReduction="10000"/>
          </a:bodyPr>
          <a:lstStyle/>
          <a:p>
            <a:pPr marL="742950" indent="-742950" algn="l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1 Corinthians 14:34–35 </a:t>
            </a:r>
            <a:r>
              <a:rPr lang="en-US" altLang="en-US" sz="4800" b="1" dirty="0">
                <a:solidFill>
                  <a:schemeClr val="accent4"/>
                </a:solidFill>
              </a:rPr>
              <a:t>contradicts:</a:t>
            </a:r>
          </a:p>
          <a:p>
            <a:pPr marL="742950" indent="-742950" algn="l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14:31 “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can all prophesy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so that 	everyone may be instructed”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14:39 “brothers and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sisters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be eager 	to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prophesy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11:5   “But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every woman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prays 	or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prophesies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…”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1905000"/>
            <a:ext cx="9906000" cy="45720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200" b="1" i="1" dirty="0">
              <a:solidFill>
                <a:srgbClr val="FFFF00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venir Roman" panose="02000503020000020003" pitchFamily="2" charset="0"/>
              </a:rPr>
              <a:t>“</a:t>
            </a:r>
            <a:r>
              <a:rPr lang="en-US" sz="36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Authority</a:t>
            </a:r>
            <a:r>
              <a:rPr lang="en-US" sz="3600" b="1" dirty="0">
                <a:solidFill>
                  <a:schemeClr val="bg1"/>
                </a:solidFill>
                <a:latin typeface="Avenir Roman" panose="02000503020000020003" pitchFamily="2" charset="0"/>
              </a:rPr>
              <a:t>”</a:t>
            </a:r>
            <a:r>
              <a:rPr lang="en-US" sz="3600" dirty="0">
                <a:solidFill>
                  <a:schemeClr val="bg1"/>
                </a:solidFill>
                <a:latin typeface="Avenir Roman" panose="02000503020000020003" pitchFamily="2" charset="0"/>
              </a:rPr>
              <a:t> was </a:t>
            </a:r>
            <a:r>
              <a:rPr lang="en-US" sz="36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not</a:t>
            </a:r>
            <a:r>
              <a:rPr lang="en-US" sz="3600" dirty="0">
                <a:solidFill>
                  <a:schemeClr val="bg1"/>
                </a:solidFill>
                <a:latin typeface="Avenir Roman" panose="02000503020000020003" pitchFamily="2" charset="0"/>
              </a:rPr>
              <a:t> an established</a:t>
            </a:r>
            <a:r>
              <a:rPr lang="en-US" sz="3600" b="1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36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meaning</a:t>
            </a:r>
            <a:r>
              <a:rPr lang="en-US" sz="3600" b="1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venir Roman" panose="02000503020000020003" pitchFamily="2" charset="0"/>
              </a:rPr>
              <a:t>of the Greek word for “</a:t>
            </a:r>
            <a:r>
              <a:rPr lang="en-US" sz="36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head</a:t>
            </a:r>
            <a:r>
              <a:rPr lang="en-US" sz="3600" dirty="0">
                <a:solidFill>
                  <a:schemeClr val="bg1"/>
                </a:solidFill>
                <a:latin typeface="Avenir Roman" panose="02000503020000020003" pitchFamily="2" charset="0"/>
              </a:rPr>
              <a:t>” </a:t>
            </a:r>
            <a:r>
              <a:rPr lang="en-US" sz="3600" b="1" i="1" dirty="0" err="1">
                <a:solidFill>
                  <a:schemeClr val="bg1"/>
                </a:solidFill>
                <a:latin typeface="Avenir Roman" panose="02000503020000020003" pitchFamily="2" charset="0"/>
              </a:rPr>
              <a:t>kephalē</a:t>
            </a:r>
            <a:r>
              <a:rPr lang="en-US" sz="36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venir Roman" panose="02000503020000020003" pitchFamily="2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Liddell Scott Jones, </a:t>
            </a: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Greek-English Lexicon</a:t>
            </a: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lists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49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venir Roman" panose="02000503020000020003" pitchFamily="2" charset="0"/>
              </a:rPr>
              <a:t>figurative </a:t>
            </a:r>
            <a:r>
              <a:rPr lang="en-US" sz="3600" b="1" dirty="0">
                <a:solidFill>
                  <a:schemeClr val="accent4"/>
                </a:solidFill>
                <a:latin typeface="Avenir Roman" panose="02000503020000020003" pitchFamily="2" charset="0"/>
              </a:rPr>
              <a:t>meanings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of </a:t>
            </a:r>
            <a:r>
              <a:rPr lang="en-US" alt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kephalē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 but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none conveys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authority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29D0D0BB-C564-F442-89FF-657330DEA8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304800"/>
            <a:ext cx="119634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“Let women be silent in the churches” 1 Corinthians 14:34–35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617EBF3A-D16A-2F44-B4C6-1C2F6E6AE2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447800"/>
            <a:ext cx="11430000" cy="51054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sz="3600" b="1" dirty="0">
                <a:solidFill>
                  <a:schemeClr val="accent4"/>
                </a:solidFill>
              </a:rPr>
              <a:t>No other passage </a:t>
            </a:r>
            <a:r>
              <a:rPr lang="en-US" sz="3600" dirty="0">
                <a:solidFill>
                  <a:schemeClr val="bg1"/>
                </a:solidFill>
              </a:rPr>
              <a:t>nearly this long occurs in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 	manuscripts of Paul’s letters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4"/>
                </a:solidFill>
              </a:rPr>
              <a:t>in two separate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	</a:t>
            </a:r>
            <a:r>
              <a:rPr lang="en-US" sz="3600" b="1" dirty="0">
                <a:solidFill>
                  <a:schemeClr val="accent4"/>
                </a:solidFill>
              </a:rPr>
              <a:t>locations this far apart</a:t>
            </a:r>
            <a:r>
              <a:rPr lang="en-US" sz="3600" dirty="0">
                <a:solidFill>
                  <a:schemeClr val="accent4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with no obvious reason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3. The oldest </a:t>
            </a:r>
            <a:r>
              <a:rPr lang="en-US" sz="3600" b="1" dirty="0">
                <a:solidFill>
                  <a:schemeClr val="accent4"/>
                </a:solidFill>
              </a:rPr>
              <a:t>Bible marks these verses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as a </a:t>
            </a:r>
            <a:r>
              <a:rPr lang="en-US" sz="3600" b="1" dirty="0">
                <a:solidFill>
                  <a:schemeClr val="accent4"/>
                </a:solidFill>
              </a:rPr>
              <a:t>spurious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600" dirty="0"/>
              <a:t> 	</a:t>
            </a:r>
            <a:r>
              <a:rPr lang="en-US" sz="3600" dirty="0">
                <a:solidFill>
                  <a:schemeClr val="bg1"/>
                </a:solidFill>
              </a:rPr>
              <a:t>later addition 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D743EE81-81CF-C84B-9EA0-A6CC54825D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105156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F4B17B7F-BB5C-D04F-A669-F1DAA0E6B7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11658600" cy="48768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say that Paul silences 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disruptive speech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    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altLang="en-US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judging prophesies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these interpretations, verse 34 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permits speech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verse 35 </a:t>
            </a: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prohibits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asking questions out of a desire to learn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endParaRPr lang="en-US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59FA2A6B-EB4F-B14B-9975-9B23FCDB1A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109728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11811000" cy="47244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</a:rPr>
              <a:t>“Western” </a:t>
            </a:r>
            <a:r>
              <a:rPr lang="en-US" sz="3200" dirty="0">
                <a:solidFill>
                  <a:schemeClr val="bg1"/>
                </a:solidFill>
              </a:rPr>
              <a:t>manuscripts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/>
                </a:solidFill>
              </a:rPr>
              <a:t>D 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(= 0319 a 9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 copy of D) </a:t>
            </a:r>
            <a:r>
              <a:rPr lang="en-US" sz="3200" dirty="0">
                <a:solidFill>
                  <a:schemeClr val="accent4"/>
                </a:solidFill>
              </a:rPr>
              <a:t>F G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00"/>
                </a:solidFill>
              </a:rPr>
              <a:t> 	</a:t>
            </a:r>
            <a:r>
              <a:rPr lang="en-US" sz="3200" dirty="0">
                <a:solidFill>
                  <a:schemeClr val="accent4"/>
                </a:solidFill>
              </a:rPr>
              <a:t>93 </a:t>
            </a:r>
            <a:r>
              <a:rPr lang="en-US" sz="3200" dirty="0" err="1">
                <a:solidFill>
                  <a:schemeClr val="accent4"/>
                </a:solidFill>
              </a:rPr>
              <a:t>it</a:t>
            </a:r>
            <a:r>
              <a:rPr lang="en-US" sz="3200" baseline="30000" dirty="0" err="1">
                <a:solidFill>
                  <a:schemeClr val="accent4"/>
                </a:solidFill>
              </a:rPr>
              <a:t>ar</a:t>
            </a:r>
            <a:r>
              <a:rPr lang="en-US" sz="3200" baseline="30000" dirty="0">
                <a:solidFill>
                  <a:schemeClr val="accent4"/>
                </a:solidFill>
              </a:rPr>
              <a:t>, b, d, e, f, g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Ambrosiaster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(AD 366–384) </a:t>
            </a:r>
            <a:r>
              <a:rPr lang="en-US" sz="3200" dirty="0" err="1">
                <a:solidFill>
                  <a:schemeClr val="accent4"/>
                </a:solidFill>
              </a:rPr>
              <a:t>Sedulius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Scottus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FF00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plus the </a:t>
            </a:r>
            <a:r>
              <a:rPr lang="en-US" sz="3200" b="1" dirty="0">
                <a:solidFill>
                  <a:schemeClr val="accent4"/>
                </a:solidFill>
              </a:rPr>
              <a:t>non-“Western” </a:t>
            </a:r>
            <a:r>
              <a:rPr lang="en-US" sz="3200" dirty="0">
                <a:solidFill>
                  <a:schemeClr val="bg1"/>
                </a:solidFill>
              </a:rPr>
              <a:t>8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 Vulgate manuscript R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 							(</a:t>
            </a:r>
            <a:r>
              <a:rPr lang="en-US" sz="3200" dirty="0" err="1">
                <a:solidFill>
                  <a:schemeClr val="accent4"/>
                </a:solidFill>
              </a:rPr>
              <a:t>Reginensis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in the Vatican)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/>
                </a:solidFill>
              </a:rPr>
              <a:t>88*</a:t>
            </a:r>
            <a:r>
              <a:rPr lang="en-US" sz="3200" dirty="0">
                <a:solidFill>
                  <a:schemeClr val="bg1"/>
                </a:solidFill>
              </a:rPr>
              <a:t> has 14:34–35 after 14:40    It was evidently copied from a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 						  manuscript lacking 14:34–35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B3F35366-65F8-AA4B-B44D-4338173BCD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533400"/>
            <a:ext cx="8382000" cy="6858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>
                <a:solidFill>
                  <a:schemeClr val="bg1"/>
                </a:solidFill>
              </a:rPr>
              <a:t>“Western” Codex D (06) Claromontanus</a:t>
            </a:r>
          </a:p>
        </p:txBody>
      </p:sp>
      <p:pic>
        <p:nvPicPr>
          <p:cNvPr id="79874" name="Picture 3">
            <a:extLst>
              <a:ext uri="{FF2B5EF4-FFF2-40B4-BE49-F238E27FC236}">
                <a16:creationId xmlns:a16="http://schemas.microsoft.com/office/drawing/2014/main" id="{6EBEC2A8-E895-EA44-A5E3-6CF69175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2EA31C94-669B-AE47-B450-132C9E8E3F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1500" y="304800"/>
            <a:ext cx="110490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209800"/>
            <a:ext cx="11277600" cy="4343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Bengel’s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First Principle:  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“The text that best explains the emergence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of all other texts </a:t>
            </a:r>
            <a:r>
              <a:rPr lang="en-US" altLang="en-US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most likely original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1C30F695-5A1E-F648-AC8E-E93B68B147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108966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1E628D33-B50E-674D-A48C-3C2DB608F7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905000"/>
            <a:ext cx="11277600" cy="4648200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manuscript of any letter by Paul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moves</a:t>
            </a:r>
            <a:r>
              <a:rPr lang="en-US" alt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accent4"/>
                </a:solidFill>
              </a:rPr>
              <a:t>any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accent4"/>
                </a:solidFill>
              </a:rPr>
              <a:t> </a:t>
            </a:r>
            <a:r>
              <a:rPr lang="en-US" sz="4000" b="1" dirty="0">
                <a:solidFill>
                  <a:schemeClr val="accent4"/>
                </a:solidFill>
              </a:rPr>
              <a:t>other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block of text </a:t>
            </a:r>
            <a:r>
              <a:rPr lang="en-US" sz="4000" b="1" dirty="0">
                <a:solidFill>
                  <a:schemeClr val="accent4"/>
                </a:solidFill>
              </a:rPr>
              <a:t>nearly</a:t>
            </a:r>
            <a:r>
              <a:rPr lang="en-US" sz="4000" dirty="0"/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far without an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obvious reason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1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Ulrich Schmid: It was </a:t>
            </a:r>
            <a:r>
              <a:rPr lang="en-US" alt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for scribes to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copy text</a:t>
            </a: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en-US" altLang="en-US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margin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 the </a:t>
            </a:r>
            <a:r>
              <a:rPr lang="en-US" altLang="en-US" sz="4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text</a:t>
            </a:r>
            <a:endParaRPr lang="en-US" alt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E184D1B8-6D7B-0246-BD84-F4105FD635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108966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10591800" cy="4343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Codex </a:t>
            </a:r>
            <a:r>
              <a:rPr lang="en-US" sz="4000" dirty="0" err="1">
                <a:solidFill>
                  <a:schemeClr val="bg1"/>
                </a:solidFill>
              </a:rPr>
              <a:t>Vaticanus</a:t>
            </a:r>
            <a:r>
              <a:rPr lang="en-US" sz="4000" dirty="0">
                <a:solidFill>
                  <a:schemeClr val="bg1"/>
                </a:solidFill>
              </a:rPr>
              <a:t> has </a:t>
            </a:r>
            <a:r>
              <a:rPr lang="en-US" sz="4000" b="1" dirty="0">
                <a:solidFill>
                  <a:schemeClr val="accent4"/>
                </a:solidFill>
              </a:rPr>
              <a:t>20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instances of old text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 		in the margins of Matthew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4"/>
                </a:solidFill>
              </a:rPr>
              <a:t>All but 3 </a:t>
            </a:r>
            <a:r>
              <a:rPr lang="en-US" sz="4000" dirty="0">
                <a:solidFill>
                  <a:schemeClr val="bg1"/>
                </a:solidFill>
              </a:rPr>
              <a:t>are in the body text of virtually every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 		subsequent manuscript 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9D71CC71-5560-A34F-98A0-89C4E7F6BA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304800"/>
            <a:ext cx="83820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   in the churches”?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338127D2-16A3-C44C-8A71-3B331E55DB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1676400"/>
            <a:ext cx="10820400" cy="4876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Greeks believed strongly that women should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be silent in public congregations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20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So it’s hardly surprising that a reader sometime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before AD 200 added in the margin the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bg1"/>
                </a:solidFill>
              </a:rPr>
              <a:t>“</a:t>
            </a:r>
            <a:r>
              <a:rPr lang="en-US" altLang="en-US" sz="4000" b="1" dirty="0">
                <a:solidFill>
                  <a:schemeClr val="accent4"/>
                </a:solidFill>
              </a:rPr>
              <a:t>conventional wisdom</a:t>
            </a:r>
            <a:r>
              <a:rPr lang="en-US" altLang="en-US" sz="4000" b="1" dirty="0">
                <a:solidFill>
                  <a:schemeClr val="bg1"/>
                </a:solidFill>
              </a:rPr>
              <a:t>” </a:t>
            </a:r>
            <a:r>
              <a:rPr lang="en-US" altLang="en-US" sz="4000" dirty="0">
                <a:solidFill>
                  <a:schemeClr val="bg1"/>
                </a:solidFill>
              </a:rPr>
              <a:t>these verses express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9D169661-056E-104D-A15C-6DB220D387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10820400" cy="10668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11277600" cy="48768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Scribal convention argues that someone first wrote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these two verses in the </a:t>
            </a:r>
            <a:r>
              <a:rPr lang="en-US" sz="3600" b="1" dirty="0">
                <a:solidFill>
                  <a:schemeClr val="accent4"/>
                </a:solidFill>
              </a:rPr>
              <a:t>margin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of a manuscript, and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later copyists inserted them either after verse 33 or 40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5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200" dirty="0"/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Something</a:t>
            </a:r>
            <a:r>
              <a:rPr lang="en-US" sz="3600" dirty="0"/>
              <a:t> </a:t>
            </a:r>
            <a:r>
              <a:rPr lang="en-US" sz="3600" b="1" dirty="0">
                <a:solidFill>
                  <a:schemeClr val="accent4"/>
                </a:solidFill>
              </a:rPr>
              <a:t>customary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is more likely to occur than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something so </a:t>
            </a:r>
            <a:r>
              <a:rPr lang="en-US" sz="3600" b="1" dirty="0">
                <a:solidFill>
                  <a:schemeClr val="accent4"/>
                </a:solidFill>
              </a:rPr>
              <a:t>extraordinary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that no other instance is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known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B4376160-AEF0-B04E-B15B-4340255D8A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99822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Vaticanus</a:t>
            </a:r>
            <a:r>
              <a:rPr lang="en-US" altLang="en-US" sz="3600" dirty="0">
                <a:solidFill>
                  <a:schemeClr val="bg1"/>
                </a:solidFill>
              </a:rPr>
              <a:t> marks 14:34–35 as a spurious interruption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276725"/>
            <a:ext cx="10058400" cy="2536825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400" b="1" dirty="0">
              <a:solidFill>
                <a:srgbClr val="FFFF00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bg1"/>
                </a:solidFill>
              </a:rPr>
              <a:t>2 dots + bar signal a </a:t>
            </a:r>
            <a:r>
              <a:rPr lang="en-US" sz="3500" b="1" dirty="0">
                <a:solidFill>
                  <a:srgbClr val="FFC000"/>
                </a:solidFill>
              </a:rPr>
              <a:t>spurious block of text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Triangles</a:t>
            </a:r>
            <a:r>
              <a:rPr lang="en-US" altLang="en-US" sz="3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identify the </a:t>
            </a:r>
            <a:r>
              <a:rPr lang="en-US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gap</a:t>
            </a:r>
            <a:r>
              <a:rPr lang="en-US" altLang="en-US" sz="37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the precise point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</a:t>
            </a:r>
            <a:r>
              <a:rPr lang="en-US" alt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the original text was interrupted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163" name="Picture 3">
            <a:extLst>
              <a:ext uri="{FF2B5EF4-FFF2-40B4-BE49-F238E27FC236}">
                <a16:creationId xmlns:a16="http://schemas.microsoft.com/office/drawing/2014/main" id="{94F0A2D3-EE58-0C4A-91D7-59601B1D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752600"/>
            <a:ext cx="8339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>
            <a:extLst>
              <a:ext uri="{FF2B5EF4-FFF2-40B4-BE49-F238E27FC236}">
                <a16:creationId xmlns:a16="http://schemas.microsoft.com/office/drawing/2014/main" id="{A81F9779-57C9-8246-974D-09C51ADE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186113"/>
            <a:ext cx="83502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Line 5">
            <a:extLst>
              <a:ext uri="{FF2B5EF4-FFF2-40B4-BE49-F238E27FC236}">
                <a16:creationId xmlns:a16="http://schemas.microsoft.com/office/drawing/2014/main" id="{A89BBBA2-38BF-894E-A98E-5E3C15E48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514600"/>
            <a:ext cx="1219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Line 5">
            <a:extLst>
              <a:ext uri="{FF2B5EF4-FFF2-40B4-BE49-F238E27FC236}">
                <a16:creationId xmlns:a16="http://schemas.microsoft.com/office/drawing/2014/main" id="{EF167FBE-E553-8243-9E25-B36761D8D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10000"/>
            <a:ext cx="1143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Line 5">
            <a:extLst>
              <a:ext uri="{FF2B5EF4-FFF2-40B4-BE49-F238E27FC236}">
                <a16:creationId xmlns:a16="http://schemas.microsoft.com/office/drawing/2014/main" id="{C6A5D7E5-F200-B04C-B8AA-6BF11F07E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5105400"/>
            <a:ext cx="2209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116586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Most dictionaries of ancient secular Greek don’t cite </a:t>
            </a:r>
            <a:r>
              <a:rPr lang="en-US" sz="3200" b="1" dirty="0">
                <a:solidFill>
                  <a:schemeClr val="accent4"/>
                </a:solidFill>
              </a:rPr>
              <a:t>any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example of </a:t>
            </a:r>
            <a:r>
              <a:rPr lang="en-US" altLang="en-US" sz="3200" b="1" i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kephalē</a:t>
            </a:r>
            <a:r>
              <a:rPr lang="en-US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meaning “</a:t>
            </a:r>
            <a:r>
              <a:rPr lang="en-US" sz="3200" b="1" dirty="0">
                <a:solidFill>
                  <a:schemeClr val="accent4"/>
                </a:solidFill>
              </a:rPr>
              <a:t>authority</a:t>
            </a:r>
            <a:r>
              <a:rPr lang="en-US" sz="3200" dirty="0">
                <a:solidFill>
                  <a:schemeClr val="bg1"/>
                </a:solidFill>
              </a:rPr>
              <a:t>”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accent4"/>
                </a:solidFill>
              </a:rPr>
              <a:t>earliest</a:t>
            </a:r>
            <a:r>
              <a:rPr lang="en-US" sz="3200" dirty="0">
                <a:solidFill>
                  <a:schemeClr val="bg1"/>
                </a:solidFill>
              </a:rPr>
              <a:t> native Greek citation meaning “</a:t>
            </a:r>
            <a:r>
              <a:rPr lang="en-US" sz="3200" b="1" dirty="0">
                <a:solidFill>
                  <a:schemeClr val="accent4"/>
                </a:solidFill>
              </a:rPr>
              <a:t>authority</a:t>
            </a:r>
            <a:r>
              <a:rPr lang="en-US" sz="3200" dirty="0">
                <a:solidFill>
                  <a:schemeClr val="bg1"/>
                </a:solidFill>
              </a:rPr>
              <a:t>” I’ve seen in a secular Greek dictionary is from the </a:t>
            </a:r>
            <a:r>
              <a:rPr lang="en-US" sz="3200" b="1" dirty="0">
                <a:solidFill>
                  <a:schemeClr val="accent4"/>
                </a:solidFill>
              </a:rPr>
              <a:t>fourth century AD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Dictionaries identify the meaning “</a:t>
            </a:r>
            <a:r>
              <a:rPr lang="en-US" sz="3200" b="1" dirty="0">
                <a:solidFill>
                  <a:schemeClr val="accent4"/>
                </a:solidFill>
              </a:rPr>
              <a:t>authority</a:t>
            </a:r>
            <a:r>
              <a:rPr lang="en-US" sz="3200" dirty="0">
                <a:solidFill>
                  <a:schemeClr val="bg1"/>
                </a:solidFill>
              </a:rPr>
              <a:t>” as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</a:rPr>
              <a:t>Byzantine</a:t>
            </a:r>
            <a:r>
              <a:rPr lang="en-US" sz="3200" dirty="0">
                <a:solidFill>
                  <a:schemeClr val="bg1"/>
                </a:solidFill>
              </a:rPr>
              <a:t> (LSJ) or </a:t>
            </a:r>
            <a:r>
              <a:rPr lang="en-US" sz="3200" b="1" dirty="0">
                <a:solidFill>
                  <a:schemeClr val="accent4"/>
                </a:solidFill>
              </a:rPr>
              <a:t>Medieval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Dhimitrakou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B4376160-AEF0-B04E-B15B-4340255D8A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304800"/>
            <a:ext cx="99822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Vaticanus</a:t>
            </a:r>
            <a:r>
              <a:rPr lang="en-US" altLang="en-US" sz="3600" dirty="0">
                <a:solidFill>
                  <a:schemeClr val="bg1"/>
                </a:solidFill>
              </a:rPr>
              <a:t> marks 14:34–35 as a spurious interruption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4503738"/>
            <a:ext cx="11734800" cy="23098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FF00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00"/>
                </a:solidFill>
              </a:rPr>
              <a:t>15 times </a:t>
            </a:r>
            <a:r>
              <a:rPr lang="en-US" sz="3600" dirty="0">
                <a:solidFill>
                  <a:schemeClr val="bg1"/>
                </a:solidFill>
              </a:rPr>
              <a:t>in </a:t>
            </a:r>
            <a:r>
              <a:rPr lang="en-US" sz="3600" dirty="0" err="1">
                <a:solidFill>
                  <a:schemeClr val="bg1"/>
                </a:solidFill>
              </a:rPr>
              <a:t>Vaticanus</a:t>
            </a:r>
            <a:r>
              <a:rPr lang="en-US" sz="3600" dirty="0">
                <a:solidFill>
                  <a:schemeClr val="bg1"/>
                </a:solidFill>
              </a:rPr>
              <a:t>, 2 dots + bar identify lines with a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gap</a:t>
            </a:r>
            <a:r>
              <a:rPr lang="en-US" sz="3600" dirty="0">
                <a:solidFill>
                  <a:schemeClr val="bg1"/>
                </a:solidFill>
              </a:rPr>
              <a:t> at the precise point the original text was interrupted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1" name="Picture 3">
            <a:extLst>
              <a:ext uri="{FF2B5EF4-FFF2-40B4-BE49-F238E27FC236}">
                <a16:creationId xmlns:a16="http://schemas.microsoft.com/office/drawing/2014/main" id="{73BADD73-D0FA-AB4E-9AB3-FE4B8EE4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752600"/>
            <a:ext cx="8339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>
            <a:extLst>
              <a:ext uri="{FF2B5EF4-FFF2-40B4-BE49-F238E27FC236}">
                <a16:creationId xmlns:a16="http://schemas.microsoft.com/office/drawing/2014/main" id="{16C8FE9E-5C33-0A41-9D0D-D32C11E5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186113"/>
            <a:ext cx="83502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Line 5">
            <a:extLst>
              <a:ext uri="{FF2B5EF4-FFF2-40B4-BE49-F238E27FC236}">
                <a16:creationId xmlns:a16="http://schemas.microsoft.com/office/drawing/2014/main" id="{08B7A7F1-B2BF-784C-A0B9-8F9B4F0B1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514600"/>
            <a:ext cx="1219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5">
            <a:extLst>
              <a:ext uri="{FF2B5EF4-FFF2-40B4-BE49-F238E27FC236}">
                <a16:creationId xmlns:a16="http://schemas.microsoft.com/office/drawing/2014/main" id="{5FDEE37F-CCCB-B443-92CC-239878475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10000"/>
            <a:ext cx="1143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5">
            <a:extLst>
              <a:ext uri="{FF2B5EF4-FFF2-40B4-BE49-F238E27FC236}">
                <a16:creationId xmlns:a16="http://schemas.microsoft.com/office/drawing/2014/main" id="{44B75FFD-4D4D-0A4A-9F0F-3532BD7E1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486400"/>
            <a:ext cx="2438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DA2C0C77-4A43-1549-8E1E-E9996311F6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304800"/>
            <a:ext cx="95250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Vaticanus</a:t>
            </a:r>
            <a:r>
              <a:rPr lang="en-US" altLang="en-US" sz="3600" dirty="0">
                <a:solidFill>
                  <a:schemeClr val="bg1"/>
                </a:solidFill>
              </a:rPr>
              <a:t> marks 14:34–35 as a spurious interruption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419600"/>
            <a:ext cx="11201400" cy="2309813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Other manuscripts preserve interruptions of at least 	</a:t>
            </a:r>
            <a:r>
              <a:rPr lang="en-US" sz="3600" b="1" dirty="0">
                <a:solidFill>
                  <a:schemeClr val="bg1"/>
                </a:solidFill>
              </a:rPr>
              <a:t>4</a:t>
            </a:r>
            <a:r>
              <a:rPr lang="en-US" sz="3600" dirty="0">
                <a:solidFill>
                  <a:schemeClr val="bg1"/>
                </a:solidFill>
              </a:rPr>
              <a:t> consecutive words </a:t>
            </a:r>
            <a:r>
              <a:rPr lang="en-US" sz="3600" b="1" dirty="0">
                <a:solidFill>
                  <a:schemeClr val="accent4"/>
                </a:solidFill>
              </a:rPr>
              <a:t>at all 15 gaps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Such long interruptions occur </a:t>
            </a:r>
            <a:r>
              <a:rPr lang="en-US" sz="3600" b="1" dirty="0">
                <a:solidFill>
                  <a:schemeClr val="accent4"/>
                </a:solidFill>
              </a:rPr>
              <a:t>only once in 83.5 lines</a:t>
            </a:r>
            <a:r>
              <a:rPr lang="en-US" sz="3600" dirty="0"/>
              <a:t> 	</a:t>
            </a:r>
            <a:r>
              <a:rPr lang="en-US" sz="3600" dirty="0">
                <a:solidFill>
                  <a:schemeClr val="bg1"/>
                </a:solidFill>
              </a:rPr>
              <a:t>of </a:t>
            </a:r>
            <a:r>
              <a:rPr lang="en-US" sz="3600" dirty="0" err="1">
                <a:solidFill>
                  <a:schemeClr val="bg1"/>
                </a:solidFill>
              </a:rPr>
              <a:t>Vaticanus</a:t>
            </a:r>
            <a:r>
              <a:rPr lang="en-US" sz="3600" dirty="0">
                <a:solidFill>
                  <a:schemeClr val="bg1"/>
                </a:solidFill>
              </a:rPr>
              <a:t> text. No mere coincidence!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6259" name="Picture 3">
            <a:extLst>
              <a:ext uri="{FF2B5EF4-FFF2-40B4-BE49-F238E27FC236}">
                <a16:creationId xmlns:a16="http://schemas.microsoft.com/office/drawing/2014/main" id="{882F214E-4781-4748-971A-4BF1FDAE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752600"/>
            <a:ext cx="8339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4">
            <a:extLst>
              <a:ext uri="{FF2B5EF4-FFF2-40B4-BE49-F238E27FC236}">
                <a16:creationId xmlns:a16="http://schemas.microsoft.com/office/drawing/2014/main" id="{0C48DF21-A849-D84F-B0C8-D799BAAA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186113"/>
            <a:ext cx="83502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49F4F5AB-37DE-064F-8C53-8D983DCC8F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96012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Vaticanus</a:t>
            </a:r>
            <a:r>
              <a:rPr lang="en-US" altLang="en-US" sz="3600" dirty="0">
                <a:solidFill>
                  <a:schemeClr val="bg1"/>
                </a:solidFill>
              </a:rPr>
              <a:t> marks 14:34–35 as a spurious interruption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F4B17B7F-BB5C-D04F-A669-F1DAA0E6B7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10439400" cy="26670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Explanation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text added to Isaiah 51:23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Horizontal bar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Gap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(“s” was not in the original text)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Words Origen added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make the LXX match the MT</a:t>
            </a:r>
          </a:p>
        </p:txBody>
      </p:sp>
      <p:pic>
        <p:nvPicPr>
          <p:cNvPr id="98307" name="Picture 3" descr="Text, letter  Description automatically generated">
            <a:extLst>
              <a:ext uri="{FF2B5EF4-FFF2-40B4-BE49-F238E27FC236}">
                <a16:creationId xmlns:a16="http://schemas.microsoft.com/office/drawing/2014/main" id="{0E29B102-6861-074D-B40B-A802E3ED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27963" r="13019" b="40730"/>
          <a:stretch>
            <a:fillRect/>
          </a:stretch>
        </p:blipFill>
        <p:spPr bwMode="auto">
          <a:xfrm>
            <a:off x="2209800" y="1600200"/>
            <a:ext cx="8458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6125C8D6-307D-DC4F-BD86-96AB3271BF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304800"/>
            <a:ext cx="97536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Vaticanus</a:t>
            </a:r>
            <a:r>
              <a:rPr lang="en-US" altLang="en-US" sz="3600" dirty="0">
                <a:solidFill>
                  <a:schemeClr val="bg1"/>
                </a:solidFill>
              </a:rPr>
              <a:t> marks 14:34–35 as a spurious interruption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148013"/>
            <a:ext cx="10896600" cy="36655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Vaticanus’s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scribe’s judgment should not be dismissed: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accent4"/>
                </a:solidFill>
              </a:rPr>
              <a:t>Both standard editions </a:t>
            </a:r>
            <a:r>
              <a:rPr lang="en-US" sz="3200" dirty="0">
                <a:solidFill>
                  <a:schemeClr val="bg1"/>
                </a:solidFill>
              </a:rPr>
              <a:t>NA</a:t>
            </a:r>
            <a:r>
              <a:rPr lang="en-US" sz="3200" baseline="30000" dirty="0">
                <a:solidFill>
                  <a:schemeClr val="bg1"/>
                </a:solidFill>
              </a:rPr>
              <a:t>28</a:t>
            </a:r>
            <a:r>
              <a:rPr lang="en-US" sz="3200" dirty="0">
                <a:solidFill>
                  <a:schemeClr val="bg1"/>
                </a:solidFill>
              </a:rPr>
              <a:t> UBS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accent4"/>
                </a:solidFill>
              </a:rPr>
              <a:t>agree with </a:t>
            </a:r>
            <a:r>
              <a:rPr lang="en-US" sz="3200" b="1" dirty="0" err="1">
                <a:solidFill>
                  <a:schemeClr val="accent4"/>
                </a:solidFill>
              </a:rPr>
              <a:t>Vaticanus’s</a:t>
            </a:r>
            <a:endParaRPr lang="en-US" sz="3200" b="1" dirty="0">
              <a:solidFill>
                <a:schemeClr val="accent4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</a:rPr>
              <a:t> 	scribe’s judgment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in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4"/>
                </a:solidFill>
              </a:rPr>
              <a:t>every other case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Vaticanus’s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scribe</a:t>
            </a:r>
            <a:r>
              <a:rPr lang="en-US" sz="3200" dirty="0">
                <a:solidFill>
                  <a:schemeClr val="bg1"/>
                </a:solidFill>
              </a:rPr>
              <a:t> had </a:t>
            </a:r>
            <a:r>
              <a:rPr lang="en-US" sz="3200" b="1" dirty="0">
                <a:solidFill>
                  <a:schemeClr val="accent4"/>
                </a:solidFill>
              </a:rPr>
              <a:t>access to far more pre-</a:t>
            </a:r>
            <a:r>
              <a:rPr lang="en-US" sz="3200" b="1" dirty="0" err="1">
                <a:solidFill>
                  <a:schemeClr val="accent4"/>
                </a:solidFill>
              </a:rPr>
              <a:t>Vaticanus</a:t>
            </a:r>
            <a:endParaRPr lang="en-US" sz="3200" b="1" dirty="0">
              <a:solidFill>
                <a:schemeClr val="accent4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</a:rPr>
              <a:t> 	</a:t>
            </a:r>
            <a:r>
              <a:rPr lang="en-US" sz="3200" b="1" dirty="0">
                <a:solidFill>
                  <a:schemeClr val="bg1"/>
                </a:solidFill>
              </a:rPr>
              <a:t>text </a:t>
            </a:r>
            <a:r>
              <a:rPr lang="en-US" sz="3200" dirty="0">
                <a:solidFill>
                  <a:schemeClr val="bg1"/>
                </a:solidFill>
              </a:rPr>
              <a:t>than we have today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0355" name="Picture 4">
            <a:extLst>
              <a:ext uri="{FF2B5EF4-FFF2-40B4-BE49-F238E27FC236}">
                <a16:creationId xmlns:a16="http://schemas.microsoft.com/office/drawing/2014/main" id="{A2DE07D3-F735-2B45-841D-7D2020D7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83502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3">
            <a:extLst>
              <a:ext uri="{FF2B5EF4-FFF2-40B4-BE49-F238E27FC236}">
                <a16:creationId xmlns:a16="http://schemas.microsoft.com/office/drawing/2014/main" id="{9BA5E39D-B30C-A647-9D90-7730D06751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457200"/>
            <a:ext cx="11963400" cy="6316663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Dan Wallace ‘these verses occur </a:t>
            </a:r>
            <a:r>
              <a:rPr lang="en-US" altLang="en-US" sz="3200" i="1">
                <a:solidFill>
                  <a:schemeClr val="bg1"/>
                </a:solidFill>
              </a:rPr>
              <a:t>in all witnesses to 1 Corinthians’</a:t>
            </a:r>
            <a:r>
              <a:rPr lang="en-US" altLang="en-US" sz="3200">
                <a:solidFill>
                  <a:schemeClr val="bg1"/>
                </a:solidFill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20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They’re not in Bishop Victor’s witness in Codex Fuldensis AD 546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102402" name="Picture 1">
            <a:extLst>
              <a:ext uri="{FF2B5EF4-FFF2-40B4-BE49-F238E27FC236}">
                <a16:creationId xmlns:a16="http://schemas.microsoft.com/office/drawing/2014/main" id="{8A7012BB-3002-1445-8D6D-910930C60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442753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4">
            <a:extLst>
              <a:ext uri="{FF2B5EF4-FFF2-40B4-BE49-F238E27FC236}">
                <a16:creationId xmlns:a16="http://schemas.microsoft.com/office/drawing/2014/main" id="{183BE2D0-C963-CE41-BF74-FA05F823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36957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81000"/>
            <a:ext cx="11963400" cy="6172200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Dan Wallace ‘these verses occur </a:t>
            </a:r>
            <a:r>
              <a:rPr lang="en-US" sz="3200" i="1" dirty="0">
                <a:solidFill>
                  <a:schemeClr val="bg1"/>
                </a:solidFill>
              </a:rPr>
              <a:t>in all witnesses to 1 Corinthians’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C000"/>
                </a:solidFill>
              </a:rPr>
              <a:t>Vaticanus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marks them as spurious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Statements by </a:t>
            </a:r>
            <a:r>
              <a:rPr lang="en-US" sz="3200" b="1" dirty="0">
                <a:solidFill>
                  <a:srgbClr val="FFC000"/>
                </a:solidFill>
              </a:rPr>
              <a:t>Clement of Alexandria </a:t>
            </a:r>
            <a:r>
              <a:rPr lang="en-US" sz="3200" dirty="0">
                <a:solidFill>
                  <a:schemeClr val="bg1"/>
                </a:solidFill>
              </a:rPr>
              <a:t>(c. 150–c. 215 CE) and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 	</a:t>
            </a:r>
            <a:r>
              <a:rPr lang="en-US" sz="3200" b="1" dirty="0">
                <a:solidFill>
                  <a:srgbClr val="FFC000"/>
                </a:solidFill>
              </a:rPr>
              <a:t>Victorinus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err="1">
                <a:solidFill>
                  <a:schemeClr val="bg1"/>
                </a:solidFill>
              </a:rPr>
              <a:t>Pettau</a:t>
            </a:r>
            <a:r>
              <a:rPr lang="en-US" sz="3200" dirty="0">
                <a:solidFill>
                  <a:schemeClr val="bg1"/>
                </a:solidFill>
              </a:rPr>
              <a:t> (died c. 303–304) indicate their absence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</a:rPr>
              <a:t>14:34–35 does not occur in all texts </a:t>
            </a:r>
            <a:r>
              <a:rPr lang="en-US" sz="3200" dirty="0">
                <a:solidFill>
                  <a:schemeClr val="bg1"/>
                </a:solidFill>
              </a:rPr>
              <a:t>as distinguished by their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	separate manuscript symbols: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bg1"/>
                </a:solidFill>
              </a:rPr>
              <a:t>       </a:t>
            </a:r>
            <a:r>
              <a:rPr lang="en-US" sz="3200" i="1" dirty="0" err="1">
                <a:solidFill>
                  <a:schemeClr val="bg1"/>
                </a:solidFill>
              </a:rPr>
              <a:t>om</a:t>
            </a:r>
            <a:r>
              <a:rPr lang="en-US" sz="3200" dirty="0" err="1">
                <a:solidFill>
                  <a:schemeClr val="bg1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> B¨– 88* </a:t>
            </a:r>
            <a:r>
              <a:rPr lang="en-US" sz="3200" dirty="0" err="1">
                <a:solidFill>
                  <a:schemeClr val="bg1"/>
                </a:solidFill>
              </a:rPr>
              <a:t>Fuldensis</a:t>
            </a:r>
            <a:r>
              <a:rPr lang="en-US" sz="3200" baseline="30000" dirty="0" err="1">
                <a:solidFill>
                  <a:schemeClr val="bg1"/>
                </a:solidFill>
              </a:rPr>
              <a:t>mg</a:t>
            </a:r>
            <a:r>
              <a:rPr lang="en-US" sz="3200" baseline="300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Cl Vic TP (transcriptional probability)</a:t>
            </a:r>
            <a:endParaRPr lang="en-US" sz="3200" baseline="300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900" dirty="0">
              <a:solidFill>
                <a:schemeClr val="bg1"/>
              </a:solidFill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C000"/>
                </a:solidFill>
              </a:rPr>
              <a:t>No Apostolic Father cites them </a:t>
            </a:r>
            <a:endParaRPr lang="en-US" alt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>
            <a:extLst>
              <a:ext uri="{FF2B5EF4-FFF2-40B4-BE49-F238E27FC236}">
                <a16:creationId xmlns:a16="http://schemas.microsoft.com/office/drawing/2014/main" id="{32BD9618-41CC-A249-A2CD-514F281959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381000"/>
            <a:ext cx="12039600" cy="61722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Dan Wallace ‘they must have crept into … the </a:t>
            </a:r>
            <a:r>
              <a:rPr lang="en-US" altLang="en-US" sz="3200" b="1" i="1">
                <a:solidFill>
                  <a:srgbClr val="FFC000"/>
                </a:solidFill>
              </a:rPr>
              <a:t>original</a:t>
            </a:r>
            <a:r>
              <a:rPr lang="en-US" altLang="en-US" sz="3200">
                <a:solidFill>
                  <a:schemeClr val="bg1"/>
                </a:solidFill>
              </a:rPr>
              <a:t> document</a:t>
            </a:r>
            <a:r>
              <a:rPr lang="en-US" altLang="en-US" sz="3200" i="1">
                <a:solidFill>
                  <a:schemeClr val="bg1"/>
                </a:solidFill>
              </a:rPr>
              <a:t>’</a:t>
            </a:r>
            <a:r>
              <a:rPr lang="en-US" altLang="en-US" sz="3200">
                <a:solidFill>
                  <a:schemeClr val="bg1"/>
                </a:solidFill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320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But 14:34–35’s first citation was circa 197 by Tertullian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20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‘</a:t>
            </a:r>
            <a:r>
              <a:rPr lang="en-US" altLang="en-US" sz="3200" b="1">
                <a:solidFill>
                  <a:srgbClr val="FFC000"/>
                </a:solidFill>
              </a:rPr>
              <a:t>crept</a:t>
            </a:r>
            <a:r>
              <a:rPr lang="en-US" altLang="en-US" sz="3200">
                <a:solidFill>
                  <a:schemeClr val="bg1"/>
                </a:solidFill>
              </a:rPr>
              <a:t>’ implies ‘sneeky.’ Insertion from margin was </a:t>
            </a:r>
            <a:r>
              <a:rPr lang="en-US" altLang="en-US" sz="3200" b="1">
                <a:solidFill>
                  <a:srgbClr val="FFC000"/>
                </a:solidFill>
              </a:rPr>
              <a:t>scribal custom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120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The </a:t>
            </a:r>
            <a:r>
              <a:rPr lang="en-US" altLang="en-US" sz="3200" b="1">
                <a:solidFill>
                  <a:srgbClr val="FFC000"/>
                </a:solidFill>
              </a:rPr>
              <a:t>rapid</a:t>
            </a:r>
            <a:r>
              <a:rPr lang="en-US" altLang="en-US" sz="3200">
                <a:solidFill>
                  <a:srgbClr val="FFC000"/>
                </a:solidFill>
              </a:rPr>
              <a:t> </a:t>
            </a:r>
            <a:r>
              <a:rPr lang="en-US" altLang="en-US" sz="3200" b="1">
                <a:solidFill>
                  <a:srgbClr val="FFC000"/>
                </a:solidFill>
              </a:rPr>
              <a:t>universal adoption </a:t>
            </a:r>
            <a:r>
              <a:rPr lang="en-US" altLang="en-US" sz="3200">
                <a:solidFill>
                  <a:schemeClr val="bg1"/>
                </a:solidFill>
              </a:rPr>
              <a:t>of ‘</a:t>
            </a:r>
            <a:r>
              <a:rPr lang="en-US" altLang="en-US" sz="3200" b="1" i="1">
                <a:solidFill>
                  <a:srgbClr val="FFC000"/>
                </a:solidFill>
              </a:rPr>
              <a:t>submit</a:t>
            </a:r>
            <a:r>
              <a:rPr lang="en-US" altLang="en-US" sz="3200" b="1" i="1">
                <a:solidFill>
                  <a:schemeClr val="bg1"/>
                </a:solidFill>
              </a:rPr>
              <a:t>’</a:t>
            </a:r>
            <a:r>
              <a:rPr lang="en-US" altLang="en-US" sz="3200">
                <a:solidFill>
                  <a:schemeClr val="bg1"/>
                </a:solidFill>
              </a:rPr>
              <a:t> in Ephesians 5:22 shows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that a reader writing 14:34–35 in the margin of any manuscript of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1 Corinthians before late in the second century could </a:t>
            </a:r>
            <a:r>
              <a:rPr lang="en-US" altLang="en-US" sz="3200" b="1">
                <a:solidFill>
                  <a:srgbClr val="FFC000"/>
                </a:solidFill>
              </a:rPr>
              <a:t>easily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C000"/>
                </a:solidFill>
              </a:rPr>
              <a:t>explain every surviving manuscript </a:t>
            </a:r>
            <a:r>
              <a:rPr lang="en-US" altLang="en-US" sz="3200">
                <a:solidFill>
                  <a:schemeClr val="bg1"/>
                </a:solidFill>
              </a:rPr>
              <a:t>of this part of 1 Corinthians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95B142C7-761D-2A4C-AFF5-B99964ECA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106680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981200"/>
            <a:ext cx="11887200" cy="4572000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Joseph </a:t>
            </a:r>
            <a:r>
              <a:rPr lang="en-US" sz="3400" dirty="0" err="1">
                <a:solidFill>
                  <a:schemeClr val="bg1"/>
                </a:solidFill>
              </a:rPr>
              <a:t>Fitzmyer</a:t>
            </a:r>
            <a:r>
              <a:rPr lang="en-US" sz="3400" dirty="0">
                <a:solidFill>
                  <a:schemeClr val="bg1"/>
                </a:solidFill>
              </a:rPr>
              <a:t> “the </a:t>
            </a:r>
            <a:r>
              <a:rPr lang="en-US" sz="3400" b="1" dirty="0">
                <a:solidFill>
                  <a:schemeClr val="accent4"/>
                </a:solidFill>
              </a:rPr>
              <a:t>majority of commentators </a:t>
            </a:r>
            <a:r>
              <a:rPr lang="en-US" sz="3400" dirty="0">
                <a:solidFill>
                  <a:schemeClr val="bg1"/>
                </a:solidFill>
              </a:rPr>
              <a:t>today” No!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/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Kim Haines-</a:t>
            </a:r>
            <a:r>
              <a:rPr lang="en-US" sz="3400" dirty="0" err="1">
                <a:solidFill>
                  <a:schemeClr val="bg1"/>
                </a:solidFill>
              </a:rPr>
              <a:t>Eitzen</a:t>
            </a:r>
            <a:r>
              <a:rPr lang="en-US" sz="3400" dirty="0">
                <a:solidFill>
                  <a:schemeClr val="bg1"/>
                </a:solidFill>
              </a:rPr>
              <a:t> “</a:t>
            </a:r>
            <a:r>
              <a:rPr lang="en-US" sz="3400" b="1" dirty="0">
                <a:solidFill>
                  <a:schemeClr val="accent4"/>
                </a:solidFill>
              </a:rPr>
              <a:t>nearly all scholars </a:t>
            </a:r>
            <a:r>
              <a:rPr lang="en-US" sz="3400" dirty="0">
                <a:solidFill>
                  <a:schemeClr val="bg1"/>
                </a:solidFill>
              </a:rPr>
              <a:t>now” No!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/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David Bentley Hart “</a:t>
            </a:r>
            <a:r>
              <a:rPr lang="en-US" sz="3400" b="1" dirty="0">
                <a:solidFill>
                  <a:schemeClr val="accent4"/>
                </a:solidFill>
              </a:rPr>
              <a:t>almost certainly spurious</a:t>
            </a:r>
            <a:r>
              <a:rPr lang="en-US" sz="3400" dirty="0">
                <a:solidFill>
                  <a:schemeClr val="bg1"/>
                </a:solidFill>
              </a:rPr>
              <a:t>”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800" dirty="0"/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400" i="1" dirty="0" err="1">
                <a:solidFill>
                  <a:schemeClr val="bg1"/>
                </a:solidFill>
              </a:rPr>
              <a:t>BasisBibel</a:t>
            </a:r>
            <a:r>
              <a:rPr lang="en-US" sz="3400" dirty="0">
                <a:solidFill>
                  <a:schemeClr val="bg1"/>
                </a:solidFill>
              </a:rPr>
              <a:t> “probably </a:t>
            </a:r>
            <a:r>
              <a:rPr lang="en-US" sz="3400" b="1" dirty="0">
                <a:solidFill>
                  <a:schemeClr val="accent4"/>
                </a:solidFill>
              </a:rPr>
              <a:t>a later insertion </a:t>
            </a:r>
            <a:r>
              <a:rPr lang="en-US" sz="3400" dirty="0">
                <a:solidFill>
                  <a:schemeClr val="bg1"/>
                </a:solidFill>
              </a:rPr>
              <a:t>… </a:t>
            </a:r>
            <a:r>
              <a:rPr lang="en-US" sz="3400" b="1" dirty="0">
                <a:solidFill>
                  <a:schemeClr val="accent4"/>
                </a:solidFill>
              </a:rPr>
              <a:t>contradicts</a:t>
            </a:r>
            <a:r>
              <a:rPr lang="en-US" sz="3400" dirty="0"/>
              <a:t> </a:t>
            </a:r>
            <a:r>
              <a:rPr lang="en-US" sz="3400" dirty="0">
                <a:solidFill>
                  <a:schemeClr val="bg1"/>
                </a:solidFill>
              </a:rPr>
              <a:t>what </a:t>
            </a:r>
            <a:r>
              <a:rPr lang="en-US" sz="3200" dirty="0">
                <a:solidFill>
                  <a:schemeClr val="bg1"/>
                </a:solidFill>
              </a:rPr>
              <a:t>						              </a:t>
            </a:r>
            <a:r>
              <a:rPr lang="en-US" sz="3400" dirty="0">
                <a:solidFill>
                  <a:schemeClr val="bg1"/>
                </a:solidFill>
              </a:rPr>
              <a:t>Paul says in chapter 11”</a:t>
            </a:r>
            <a:endParaRPr lang="en-US" alt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95B142C7-761D-2A4C-AFF5-B99964ECA9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10668000" cy="9144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5. Did Paul write, “Let women be silent in the churches”?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ED7B5597-E15C-3844-B689-07EDD46A06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11430000" cy="54864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This symbol shows that Paul did not write 14:34–35, so did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 	</a:t>
            </a:r>
            <a:r>
              <a:rPr lang="en-US" altLang="en-US" sz="3200" b="1">
                <a:solidFill>
                  <a:srgbClr val="FFC000"/>
                </a:solidFill>
              </a:rPr>
              <a:t>not contradict </a:t>
            </a:r>
            <a:r>
              <a:rPr lang="en-US" altLang="en-US" sz="3200">
                <a:solidFill>
                  <a:schemeClr val="bg1"/>
                </a:solidFill>
              </a:rPr>
              <a:t>himself</a:t>
            </a:r>
            <a:endParaRPr lang="en-US" altLang="en-US" sz="3200"/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The </a:t>
            </a:r>
            <a:r>
              <a:rPr lang="en-US" altLang="en-US" sz="3200" b="1">
                <a:solidFill>
                  <a:srgbClr val="FFC000"/>
                </a:solidFill>
              </a:rPr>
              <a:t>original scribe </a:t>
            </a:r>
            <a:r>
              <a:rPr lang="en-US" altLang="en-US" sz="3200">
                <a:solidFill>
                  <a:schemeClr val="bg1"/>
                </a:solidFill>
              </a:rPr>
              <a:t>of Vaticanus </a:t>
            </a:r>
            <a:r>
              <a:rPr lang="en-US" altLang="en-US" sz="3200" b="1">
                <a:solidFill>
                  <a:srgbClr val="FFC000"/>
                </a:solidFill>
              </a:rPr>
              <a:t>took great care </a:t>
            </a:r>
            <a:r>
              <a:rPr lang="en-US" altLang="en-US" sz="3200">
                <a:solidFill>
                  <a:schemeClr val="bg1"/>
                </a:solidFill>
              </a:rPr>
              <a:t>in copying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 	manuscripts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The </a:t>
            </a:r>
            <a:r>
              <a:rPr lang="en-US" altLang="en-US" sz="3200" b="1">
                <a:solidFill>
                  <a:srgbClr val="FFC000"/>
                </a:solidFill>
              </a:rPr>
              <a:t>Vaticanus Gospels text is so early </a:t>
            </a:r>
            <a:r>
              <a:rPr lang="en-US" altLang="en-US" sz="3200">
                <a:solidFill>
                  <a:schemeClr val="bg1"/>
                </a:solidFill>
              </a:rPr>
              <a:t>that it has virtually no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 	sentence-ending periods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bg1"/>
                </a:solidFill>
              </a:rPr>
              <a:t>The Vaticanus Gospel’s text is so early that it </a:t>
            </a:r>
            <a:r>
              <a:rPr lang="en-US" altLang="en-US" sz="3200" b="1">
                <a:solidFill>
                  <a:srgbClr val="FFC000"/>
                </a:solidFill>
              </a:rPr>
              <a:t>does not include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C000"/>
                </a:solidFill>
              </a:rPr>
              <a:t> 	any of the 13 blocks of spurious text </a:t>
            </a:r>
            <a:r>
              <a:rPr lang="en-US" altLang="en-US" sz="3200">
                <a:solidFill>
                  <a:schemeClr val="bg1"/>
                </a:solidFill>
              </a:rPr>
              <a:t>these symbols mark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50A3EE7D-B85F-F248-B23D-A7B82DB9BB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10820400" cy="10668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>
                <a:solidFill>
                  <a:schemeClr val="bg1"/>
                </a:solidFill>
              </a:rPr>
              <a:t>6. Woman is Man’s ”Helper”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11277600" cy="4876800"/>
          </a:xfrm>
        </p:spPr>
        <p:txBody>
          <a:bodyPr rtlCol="0">
            <a:normAutofit/>
          </a:bodyPr>
          <a:lstStyle/>
          <a:p>
            <a:pPr algn="l" eaLnBrk="1" hangingPunct="1"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Genesis 2:18, 20 </a:t>
            </a:r>
            <a:r>
              <a:rPr lang="en-US" alt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2" charset="0"/>
              </a:rPr>
              <a:t>ʿ</a:t>
            </a:r>
            <a:r>
              <a:rPr lang="en-US" alt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ēzer</a:t>
            </a: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=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strength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 help, savior, 		rescuer, protector, might”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Elsewhere in OT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16X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God is our help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” </a:t>
            </a:r>
          </a:p>
          <a:p>
            <a:pPr algn="l" eaLnBrk="1" hangingPunct="1"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		    3X of a military protector</a:t>
            </a:r>
          </a:p>
          <a:p>
            <a:pPr algn="l" eaLnBrk="1" hangingPunct="1">
              <a:defRPr/>
            </a:pPr>
            <a:endParaRPr lang="en-US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“as in front of him” </a:t>
            </a:r>
            <a:r>
              <a:rPr lang="en-US" alt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kĕnegĕd</a:t>
            </a:r>
            <a:r>
              <a:rPr lang="en-US" altLang="ja-JP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  <a:ea typeface="ヒラギノ角ゴ Pro W3" panose="020B0300000000000000" pitchFamily="34" charset="-128"/>
              </a:rPr>
              <a:t>ô</a:t>
            </a:r>
            <a:endParaRPr lang="en-US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defRPr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     </a:t>
            </a:r>
            <a:r>
              <a:rPr lang="en-US" alt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kĕ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= as + </a:t>
            </a:r>
            <a:r>
              <a:rPr lang="en-US" altLang="en-US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negĕd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= in front of + </a:t>
            </a:r>
            <a:r>
              <a:rPr lang="en-US" altLang="ja-JP" sz="3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  <a:ea typeface="ヒラギノ角ゴ Pro W3" panose="020B0300000000000000" pitchFamily="34" charset="-128"/>
              </a:rPr>
              <a:t>ô</a:t>
            </a:r>
            <a:r>
              <a:rPr lang="en-US" altLang="ja-JP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  <a:ea typeface="ヒラギノ角ゴ Pro W3" panose="020B0300000000000000" pitchFamily="34" charset="-128"/>
              </a:rPr>
              <a:t> =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him 	</a:t>
            </a:r>
          </a:p>
          <a:p>
            <a:pPr algn="l" eaLnBrk="1" hangingPunct="1">
              <a:defRPr/>
            </a:pPr>
            <a:r>
              <a:rPr lang="en-US" alt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</a:p>
          <a:p>
            <a:pPr algn="l" eaLnBrk="1" hangingPunct="1">
              <a:defRPr/>
            </a:pPr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  <a:ea typeface="ヒラギノ角ゴ Pro W3" panose="020B0300000000000000" pitchFamily="34" charset="-128"/>
              </a:rPr>
              <a:t>HALOT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“like his opposite &gt; proper for him”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116586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The standard New Testament Greek Dictionary (BDAG) is chuck full of </a:t>
            </a:r>
            <a:r>
              <a:rPr lang="en-US" sz="3600" b="1" dirty="0">
                <a:solidFill>
                  <a:srgbClr val="FFC000"/>
                </a:solidFill>
              </a:rPr>
              <a:t>errors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</a:rPr>
              <a:t>None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of its </a:t>
            </a:r>
            <a:r>
              <a:rPr lang="en-US" sz="3600" b="1" dirty="0">
                <a:solidFill>
                  <a:srgbClr val="FFC000"/>
                </a:solidFill>
              </a:rPr>
              <a:t>alleged instances </a:t>
            </a:r>
            <a:r>
              <a:rPr lang="en-US" sz="3600" dirty="0">
                <a:solidFill>
                  <a:schemeClr val="bg1"/>
                </a:solidFill>
              </a:rPr>
              <a:t>of “head” </a:t>
            </a:r>
            <a:r>
              <a:rPr lang="en-US" sz="3600" b="1" dirty="0">
                <a:solidFill>
                  <a:srgbClr val="FFC000"/>
                </a:solidFill>
              </a:rPr>
              <a:t>meaning</a:t>
            </a:r>
            <a:r>
              <a:rPr lang="en-US" sz="3600" dirty="0">
                <a:solidFill>
                  <a:schemeClr val="bg1"/>
                </a:solidFill>
              </a:rPr>
              <a:t> “</a:t>
            </a:r>
            <a:r>
              <a:rPr lang="en-US" sz="3600" b="1" dirty="0">
                <a:solidFill>
                  <a:srgbClr val="FFC000"/>
                </a:solidFill>
              </a:rPr>
              <a:t>superior rank</a:t>
            </a:r>
            <a:r>
              <a:rPr lang="en-US" sz="3600" dirty="0">
                <a:solidFill>
                  <a:schemeClr val="bg1"/>
                </a:solidFill>
              </a:rPr>
              <a:t>” in secular Greek actually mean this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The only authority BDAG cites for “head” </a:t>
            </a:r>
            <a:r>
              <a:rPr lang="en-US" sz="3600" b="1" dirty="0">
                <a:solidFill>
                  <a:srgbClr val="FFC000"/>
                </a:solidFill>
              </a:rPr>
              <a:t>not</a:t>
            </a:r>
            <a:r>
              <a:rPr lang="en-US" sz="3600" dirty="0">
                <a:solidFill>
                  <a:schemeClr val="bg1"/>
                </a:solidFill>
              </a:rPr>
              <a:t> meaning “</a:t>
            </a:r>
            <a:r>
              <a:rPr lang="en-US" sz="3600" b="1" dirty="0">
                <a:solidFill>
                  <a:srgbClr val="FFC000"/>
                </a:solidFill>
              </a:rPr>
              <a:t>source</a:t>
            </a:r>
            <a:r>
              <a:rPr lang="en-US" sz="3600" dirty="0">
                <a:solidFill>
                  <a:schemeClr val="bg1"/>
                </a:solidFill>
              </a:rPr>
              <a:t>” (J. </a:t>
            </a:r>
            <a:r>
              <a:rPr lang="en-US" sz="3600" dirty="0" err="1">
                <a:solidFill>
                  <a:schemeClr val="bg1"/>
                </a:solidFill>
              </a:rPr>
              <a:t>Fitzmyer</a:t>
            </a:r>
            <a:r>
              <a:rPr lang="en-US" sz="3600" dirty="0">
                <a:solidFill>
                  <a:schemeClr val="bg1"/>
                </a:solidFill>
              </a:rPr>
              <a:t>) </a:t>
            </a:r>
            <a:r>
              <a:rPr lang="en-US" sz="3600" b="1" dirty="0">
                <a:solidFill>
                  <a:srgbClr val="FFC000"/>
                </a:solidFill>
              </a:rPr>
              <a:t>affirms the meaning</a:t>
            </a:r>
            <a:r>
              <a:rPr lang="en-US" sz="3600" dirty="0">
                <a:solidFill>
                  <a:schemeClr val="bg1"/>
                </a:solidFill>
              </a:rPr>
              <a:t> “</a:t>
            </a:r>
            <a:r>
              <a:rPr lang="en-US" sz="3600" b="1" dirty="0">
                <a:solidFill>
                  <a:srgbClr val="FFC000"/>
                </a:solidFill>
              </a:rPr>
              <a:t>source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47475293-5295-DF49-8D7B-66C96055B0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10820400" cy="10668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>
                <a:solidFill>
                  <a:schemeClr val="bg1"/>
                </a:solidFill>
              </a:rPr>
              <a:t>6. Woman is Man’s ”Helper”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11277600" cy="4876800"/>
          </a:xfrm>
        </p:spPr>
        <p:txBody>
          <a:bodyPr rtlCol="0">
            <a:normAutofit/>
          </a:bodyPr>
          <a:lstStyle/>
          <a:p>
            <a:pPr algn="l" eaLnBrk="1" hangingPunct="1">
              <a:spcBef>
                <a:spcPct val="40000"/>
              </a:spcBef>
              <a:defRPr/>
            </a:pPr>
            <a:r>
              <a:rPr lang="en-US" alt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Together this expression 			conveys</a:t>
            </a:r>
            <a:r>
              <a:rPr lang="en-US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: “a strength as in 		front of him” (literal)</a:t>
            </a:r>
          </a:p>
          <a:p>
            <a:pPr algn="l" eaLnBrk="1" hangingPunct="1">
              <a:spcBef>
                <a:spcPct val="40000"/>
              </a:spcBef>
              <a:defRPr/>
            </a:pPr>
            <a:r>
              <a:rPr lang="en-US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</a:t>
            </a:r>
            <a:r>
              <a:rPr lang="en-US" alt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 strength corresponding to </a:t>
            </a:r>
            <a:r>
              <a:rPr lang="en-US" alt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	</a:t>
            </a:r>
            <a:r>
              <a:rPr lang="en-US" alt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him</a:t>
            </a:r>
            <a:r>
              <a:rPr lang="en-US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” (flowing)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4D0B8C58-53A1-2247-8DED-BCA27E4EFD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10820400" cy="10668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>
                <a:solidFill>
                  <a:schemeClr val="bg1"/>
                </a:solidFill>
                <a:latin typeface="Avenir Roman" panose="02000503020000020003" pitchFamily="2" charset="0"/>
              </a:rPr>
              <a:t>7. “He will rule over you” Genesis 3:16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676400"/>
            <a:ext cx="11887200" cy="4876800"/>
          </a:xfrm>
        </p:spPr>
        <p:txBody>
          <a:bodyPr rtlCol="0">
            <a:normAutofit/>
          </a:bodyPr>
          <a:lstStyle/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A statement of what </a:t>
            </a:r>
            <a:r>
              <a:rPr lang="en-US" alt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will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result from the fall,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not</a:t>
            </a:r>
          </a:p>
          <a:p>
            <a:pPr algn="l" eaLnBrk="1" hangingPunct="1"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	God’s decree of what </a:t>
            </a:r>
            <a:r>
              <a:rPr lang="en-US" alt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should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be</a:t>
            </a:r>
          </a:p>
          <a:p>
            <a:pPr algn="l" eaLnBrk="1" hangingPunct="1">
              <a:buFont typeface="Times" pitchFamily="2" charset="0"/>
              <a:buChar char="•"/>
              <a:defRPr/>
            </a:pPr>
            <a:endParaRPr lang="en-US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Male rule comes from the fall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 not just harsh rule </a:t>
            </a:r>
          </a:p>
          <a:p>
            <a:pPr algn="l" eaLnBrk="1" hangingPunct="1">
              <a:buFont typeface="Times" pitchFamily="2" charset="0"/>
              <a:buChar char="•"/>
              <a:defRPr/>
            </a:pPr>
            <a:endParaRPr lang="en-US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Both Hebrew Lexicons (</a:t>
            </a: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HALOT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2:647–48 and</a:t>
            </a:r>
          </a:p>
          <a:p>
            <a:pPr algn="l" eaLnBrk="1" hangingPunct="1"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	BDB 605) analyze every OT occurrence of this</a:t>
            </a:r>
          </a:p>
          <a:p>
            <a:pPr algn="l" eaLnBrk="1" hangingPunct="1"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	word and list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no negative meaning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for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‘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rule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’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2E03D29F-83E5-5845-9350-E7DE8FDC92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10820400" cy="1066800"/>
          </a:xfrm>
        </p:spPr>
        <p:txBody>
          <a:bodyPr/>
          <a:lstStyle/>
          <a:p>
            <a:pPr marL="838200" indent="-838200" eaLnBrk="1" hangingPunct="1"/>
            <a:r>
              <a:rPr lang="en-US" altLang="en-US" sz="3600">
                <a:solidFill>
                  <a:schemeClr val="bg1"/>
                </a:solidFill>
                <a:latin typeface="Avenir Roman" panose="02000503020000020003" pitchFamily="2" charset="0"/>
              </a:rPr>
              <a:t>7. “He will rule over you” Genesis 3:16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1676400"/>
            <a:ext cx="11734800" cy="48768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Since man’s ruling over woman is a </a:t>
            </a:r>
            <a:r>
              <a:rPr lang="en-US" sz="4400" b="1" dirty="0">
                <a:solidFill>
                  <a:srgbClr val="FFC000"/>
                </a:solidFill>
                <a:latin typeface="Avenir Roman" panose="02000503020000020003" pitchFamily="2" charset="0"/>
              </a:rPr>
              <a:t>result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of the fall, man must </a:t>
            </a:r>
            <a:r>
              <a:rPr lang="en-US" sz="4400" b="1" dirty="0">
                <a:solidFill>
                  <a:srgbClr val="FFC000"/>
                </a:solidFill>
                <a:latin typeface="Avenir Roman" panose="02000503020000020003" pitchFamily="2" charset="0"/>
              </a:rPr>
              <a:t>not</a:t>
            </a:r>
            <a:r>
              <a:rPr 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 have ruled over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woman </a:t>
            </a:r>
            <a:r>
              <a:rPr lang="en-US" sz="4400" b="1" dirty="0">
                <a:solidFill>
                  <a:srgbClr val="FFC000"/>
                </a:solidFill>
                <a:latin typeface="Avenir Roman" panose="02000503020000020003" pitchFamily="2" charset="0"/>
              </a:rPr>
              <a:t>before</a:t>
            </a:r>
            <a:r>
              <a:rPr 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 the Fall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We should </a:t>
            </a:r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not foster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any result of the fall,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including man’s rule over woman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746A834-C96A-1B4D-AF63-BACFE6D09A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96012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Objections to Equality Answered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EB20BC8-4DD5-884B-B923-3A6870E4E4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752600"/>
            <a:ext cx="11887200" cy="4800600"/>
          </a:xfrm>
        </p:spPr>
        <p:txBody>
          <a:bodyPr rtlCol="0">
            <a:normAutofit fontScale="62500" lnSpcReduction="20000"/>
          </a:bodyPr>
          <a:lstStyle/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Bible Teaches: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Not male headship, men and women should </a:t>
            </a:r>
            <a:r>
              <a:rPr lang="en-US" altLang="en-US" sz="5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share leadership</a:t>
            </a:r>
            <a:endParaRPr lang="en-US" altLang="en-US" sz="5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  <a:defRPr/>
            </a:pPr>
            <a:endParaRPr lang="en-US" altLang="en-US" sz="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</a:t>
            </a:r>
            <a:r>
              <a:rPr lang="en-US" altLang="en-US" sz="5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Submit to one another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4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just “wives submit to your husbands”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	</a:t>
            </a:r>
            <a:endParaRPr lang="en-US" altLang="en-US" sz="1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51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 </a:t>
            </a:r>
            <a:r>
              <a:rPr lang="en-US" altLang="en-US" sz="51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Women may teach in church</a:t>
            </a:r>
            <a:endParaRPr lang="en-US" sz="5100" b="1" dirty="0">
              <a:solidFill>
                <a:schemeClr val="accent4"/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 Paul </a:t>
            </a:r>
            <a:r>
              <a:rPr lang="en-US" sz="4600" dirty="0">
                <a:solidFill>
                  <a:schemeClr val="bg1"/>
                </a:solidFill>
              </a:rPr>
              <a:t>encourages </a:t>
            </a:r>
            <a:r>
              <a:rPr lang="en-US" sz="4600" b="1" dirty="0">
                <a:solidFill>
                  <a:schemeClr val="accent4"/>
                </a:solidFill>
              </a:rPr>
              <a:t>all</a:t>
            </a:r>
            <a:r>
              <a:rPr lang="en-US" sz="4600" dirty="0"/>
              <a:t> </a:t>
            </a:r>
            <a:r>
              <a:rPr lang="en-US" sz="4600" dirty="0">
                <a:solidFill>
                  <a:schemeClr val="bg1"/>
                </a:solidFill>
              </a:rPr>
              <a:t>believers to </a:t>
            </a:r>
            <a:r>
              <a:rPr lang="en-US" sz="4600" b="1" dirty="0">
                <a:solidFill>
                  <a:schemeClr val="accent4"/>
                </a:solidFill>
              </a:rPr>
              <a:t>aspire to the office of overseer </a:t>
            </a:r>
            <a:r>
              <a:rPr lang="en-US" sz="3200" b="1" dirty="0">
                <a:solidFill>
                  <a:schemeClr val="accent4"/>
                </a:solidFill>
              </a:rPr>
              <a:t>					</a:t>
            </a:r>
            <a:endParaRPr lang="en-US" sz="1000" b="1" dirty="0">
              <a:solidFill>
                <a:schemeClr val="accent4"/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sz="1000" b="1" dirty="0">
              <a:solidFill>
                <a:schemeClr val="accent4"/>
              </a:solidFill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4600" b="1" dirty="0">
                <a:solidFill>
                  <a:schemeClr val="accent4"/>
                </a:solidFill>
              </a:rPr>
              <a:t>	</a:t>
            </a:r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Phoebe </a:t>
            </a:r>
            <a:r>
              <a:rPr lang="en-US" alt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“deacon of the church of </a:t>
            </a:r>
            <a:r>
              <a:rPr lang="en-US" altLang="en-US" sz="4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Cenchreae</a:t>
            </a:r>
            <a:r>
              <a:rPr lang="en-US" altLang="en-US" sz="4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”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3200" b="1" dirty="0">
                <a:solidFill>
                  <a:schemeClr val="accent4"/>
                </a:solidFill>
              </a:rPr>
              <a:t>					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4746A834-C96A-1B4D-AF63-BACFE6D09A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96012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Objections to Equality Answered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EB20BC8-4DD5-884B-B923-3A6870E4E4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52600"/>
            <a:ext cx="9525000" cy="5105400"/>
          </a:xfrm>
        </p:spPr>
        <p:txBody>
          <a:bodyPr rtlCol="0">
            <a:normAutofit fontScale="85000" lnSpcReduction="20000"/>
          </a:bodyPr>
          <a:lstStyle/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Bible Teaches: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Bible encourages women to speak in church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AutoNum type="arabicPeriod"/>
              <a:defRPr/>
            </a:pPr>
            <a:endParaRPr lang="en-US" altLang="en-US" sz="21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 Genesis 2:18 describes woman: 															“I will make a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strength corresponding to him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													NOT a subordinate “helper”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 Genesis 3:16 “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will rule over you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															is something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resulting from the Fall 													      	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God’s decree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what should be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2D6695F-FFCD-8A49-A68C-724AA7AFEE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Theological Principles Entail the Equality of Man &amp; Woman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8349C97-29FD-6740-BA49-6F9867FFFF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1752600"/>
            <a:ext cx="7467600" cy="4876800"/>
          </a:xfrm>
        </p:spPr>
        <p:txBody>
          <a:bodyPr rtlCol="0">
            <a:normAutofit lnSpcReduction="10000"/>
          </a:bodyPr>
          <a:lstStyle/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 and woman are </a:t>
            </a:r>
            <a:r>
              <a:rPr lang="en-US" altLang="en-US" sz="3600" b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equally</a:t>
            </a:r>
            <a:r>
              <a:rPr lang="en-US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•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created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God’s image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9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•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given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dominion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the earth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•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given the creation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blessing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9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•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given the creation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mandate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9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•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are equally “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Christ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9C10A97D-3349-E64C-8D4F-CF2BB6DE25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Theological Principles Entail the Equality of Man &amp; Woman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5234F0C3-C258-5743-AB29-B4CE8C697F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0" y="1752600"/>
            <a:ext cx="7543800" cy="4953000"/>
          </a:xfrm>
        </p:spPr>
        <p:txBody>
          <a:bodyPr rtlCol="0">
            <a:normAutofit/>
          </a:bodyPr>
          <a:lstStyle/>
          <a:p>
            <a:pPr marL="609600" indent="-609600" algn="l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Mutual submission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</a:p>
          <a:p>
            <a:pPr marL="609600" indent="-609600" algn="l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Mutual submission in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marriage</a:t>
            </a:r>
          </a:p>
          <a:p>
            <a:pPr marL="609600" indent="-609600" algn="l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The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oneness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Christ’s body</a:t>
            </a:r>
          </a:p>
          <a:p>
            <a:pPr marL="609600" indent="-609600" algn="l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The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priesthood of all believers</a:t>
            </a:r>
          </a:p>
          <a:p>
            <a:pPr marL="609600" indent="-609600" algn="l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Liberty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Christ</a:t>
            </a:r>
          </a:p>
          <a:p>
            <a:pPr marL="609600" indent="-609600" algn="l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The 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creation</a:t>
            </a:r>
          </a:p>
          <a:p>
            <a:pPr marL="609600" indent="-609600" algn="l"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Inaugurated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eschatology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5F64D9FA-B21B-BA44-8E1B-FB29EEF396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Theological Principles Entail the Equality of Man &amp; Woman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E07C649B-70BA-BC45-8CEF-5E34FCA71B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600200"/>
            <a:ext cx="10210800" cy="5257800"/>
          </a:xfrm>
        </p:spPr>
        <p:txBody>
          <a:bodyPr rtlCol="0">
            <a:normAutofit/>
          </a:bodyPr>
          <a:lstStyle/>
          <a:p>
            <a:pPr marL="609600" indent="-609600" algn="l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 The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Spirit gifts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believers for ministry</a:t>
            </a:r>
          </a:p>
          <a:p>
            <a:pPr marL="609600" indent="-609600" algn="l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algn="l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Servant leadership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fits men and women</a:t>
            </a:r>
          </a:p>
          <a:p>
            <a:pPr marL="609600" indent="-609600" algn="l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609600" indent="-609600" algn="l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 </a:t>
            </a: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important point, however, is that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woman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separate from man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nor i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man separate from woman in the Lord” 1 Corinthians 11:11</a:t>
            </a:r>
          </a:p>
          <a:p>
            <a:pPr marL="609600" indent="-609600" algn="l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•  “There is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male-female division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in Christ” Galatians 3:28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Clr>
                <a:schemeClr val="tx1"/>
              </a:buClr>
              <a:buFontTx/>
              <a:buChar char="•"/>
              <a:defRPr/>
            </a:pP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4C019517-F703-3844-8C60-43980DEFC4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chemeClr val="bg1"/>
                </a:solidFill>
              </a:rPr>
              <a:t>Conclusion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7AA766-50F1-0E44-B806-46D981631F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11430000" cy="4800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Bible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approves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women in church leader</a:t>
            </a:r>
            <a:r>
              <a:rPr lang="en-US" alt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ship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Bible calls men and women to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authority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to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mutual submission</a:t>
            </a: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Bible teaches the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equality of men and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women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church and in the home</a:t>
            </a:r>
          </a:p>
          <a:p>
            <a:pPr eaLnBrk="1" fontAlgn="auto" hangingPunct="1">
              <a:spcAft>
                <a:spcPts val="0"/>
              </a:spcAft>
              <a:buFont typeface="Times" pitchFamily="2" charset="0"/>
              <a:buChar char="•"/>
              <a:defRPr/>
            </a:pP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13226614-97E6-E14E-9169-7ECAC34C7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765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Want to dig deeper?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A06515-D3C4-EB48-950F-BB3C82CFD672}"/>
              </a:ext>
            </a:extLst>
          </p:cNvPr>
          <p:cNvSpPr/>
          <p:nvPr/>
        </p:nvSpPr>
        <p:spPr>
          <a:xfrm>
            <a:off x="3581400" y="1905000"/>
            <a:ext cx="8382000" cy="508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Download this talk &amp; PowerPoint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at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3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pbpayne.com</a:t>
            </a: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Find me on Twitter: 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@</a:t>
            </a:r>
            <a:r>
              <a:rPr lang="en-US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philipbpayne</a:t>
            </a:r>
            <a:endParaRPr lang="en-US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Read </a:t>
            </a: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The Bible vs. </a:t>
            </a: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Biblical Womanhood</a:t>
            </a: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Just released</a:t>
            </a: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Get it now at the book table</a:t>
            </a: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ctr" eaLnBrk="1" hangingPunct="1">
              <a:lnSpc>
                <a:spcPct val="90000"/>
              </a:lnSpc>
              <a:buFont typeface="Times" pitchFamily="2" charset="0"/>
              <a:buNone/>
              <a:defRPr/>
            </a:pP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pic>
        <p:nvPicPr>
          <p:cNvPr id="133123" name="Picture 6">
            <a:extLst>
              <a:ext uri="{FF2B5EF4-FFF2-40B4-BE49-F238E27FC236}">
                <a16:creationId xmlns:a16="http://schemas.microsoft.com/office/drawing/2014/main" id="{096AA792-B713-E248-8361-12C81BD8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1425"/>
            <a:ext cx="35814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11430000" cy="46482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LXX Greek Old Testament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uses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b="1" i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kephalē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cs typeface="Lucida Grande" panose="020B0600040502020204" pitchFamily="34" charset="0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clearly as a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metaphor meaning </a:t>
            </a: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b="1" dirty="0">
                <a:solidFill>
                  <a:schemeClr val="accent4"/>
                </a:solidFill>
              </a:rPr>
              <a:t>leader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translate </a:t>
            </a: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1 of  the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180</a:t>
            </a:r>
            <a:r>
              <a:rPr lang="en-US" alt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cases where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anose="020B0300000000000000" pitchFamily="34" charset="-128"/>
              </a:rPr>
              <a:t>“h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ead” (Hebrew </a:t>
            </a:r>
            <a:r>
              <a:rPr lang="en-US" alt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nslitLSU" panose="02000000000000000000" pitchFamily="2" charset="0"/>
              </a:rPr>
              <a:t>roʾ</a:t>
            </a:r>
            <a:r>
              <a:rPr lang="en-US" altLang="ja-JP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anslitLSU" panose="02000000000000000000" pitchFamily="2" charset="0"/>
                <a:ea typeface="ヒラギノ角ゴ Pro W3" panose="020B0300000000000000" pitchFamily="34" charset="-128"/>
              </a:rPr>
              <a:t>š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means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panose="020B0300000000000000" pitchFamily="34" charset="-128"/>
              </a:rPr>
              <a:t>“l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eader”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D2DCE6D5-47BE-FF4F-92A0-7B3E961A1A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304800"/>
            <a:ext cx="101346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Vaticanus</a:t>
            </a:r>
            <a:r>
              <a:rPr lang="en-US" altLang="en-US" sz="3600" dirty="0">
                <a:solidFill>
                  <a:schemeClr val="bg1"/>
                </a:solidFill>
              </a:rPr>
              <a:t> marks 14:34–35 as a spurious interruption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03738"/>
            <a:ext cx="9056688" cy="2309812"/>
          </a:xfrm>
        </p:spPr>
        <p:txBody>
          <a:bodyPr rtlCol="0">
            <a:no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The interruption is in the text of </a:t>
            </a:r>
            <a:r>
              <a:rPr lang="en-US" sz="3200" dirty="0" err="1">
                <a:solidFill>
                  <a:schemeClr val="bg1"/>
                </a:solidFill>
              </a:rPr>
              <a:t>Vaticanus</a:t>
            </a:r>
            <a:r>
              <a:rPr lang="en-US" sz="3200" dirty="0">
                <a:solidFill>
                  <a:schemeClr val="bg1"/>
                </a:solidFill>
              </a:rPr>
              <a:t> only here in 1 Corinthians 14.  Why? 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Scribe B copied the </a:t>
            </a:r>
            <a:r>
              <a:rPr lang="en-US" sz="3200" b="1" dirty="0">
                <a:solidFill>
                  <a:schemeClr val="accent4"/>
                </a:solidFill>
              </a:rPr>
              <a:t>Gospels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from a manuscript with a </a:t>
            </a:r>
            <a:r>
              <a:rPr lang="en-US" sz="3200" b="1" dirty="0">
                <a:solidFill>
                  <a:schemeClr val="accent4"/>
                </a:solidFill>
              </a:rPr>
              <a:t>much earlier text </a:t>
            </a:r>
            <a:r>
              <a:rPr lang="en-US" sz="3200" dirty="0">
                <a:solidFill>
                  <a:schemeClr val="bg1"/>
                </a:solidFill>
              </a:rPr>
              <a:t>than </a:t>
            </a:r>
            <a:r>
              <a:rPr lang="en-US" sz="3200" dirty="0" err="1">
                <a:solidFill>
                  <a:schemeClr val="bg1"/>
                </a:solidFill>
              </a:rPr>
              <a:t>Vaticanus’s</a:t>
            </a:r>
            <a:r>
              <a:rPr lang="en-US" sz="3200" dirty="0">
                <a:solidFill>
                  <a:schemeClr val="bg1"/>
                </a:solidFill>
              </a:rPr>
              <a:t> epistles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5171" name="Picture 3">
            <a:extLst>
              <a:ext uri="{FF2B5EF4-FFF2-40B4-BE49-F238E27FC236}">
                <a16:creationId xmlns:a16="http://schemas.microsoft.com/office/drawing/2014/main" id="{D713AC77-1169-C54C-A3DA-FF6EAE022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1752600"/>
            <a:ext cx="83391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>
            <a:extLst>
              <a:ext uri="{FF2B5EF4-FFF2-40B4-BE49-F238E27FC236}">
                <a16:creationId xmlns:a16="http://schemas.microsoft.com/office/drawing/2014/main" id="{D9DC2701-D77F-C24E-9603-56475BB9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186113"/>
            <a:ext cx="83502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558BF24C-F9D1-9044-9F57-EF3A670A6C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9906000" cy="9906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3600" dirty="0" err="1">
                <a:solidFill>
                  <a:schemeClr val="bg1"/>
                </a:solidFill>
              </a:rPr>
              <a:t>Vaticanus</a:t>
            </a:r>
            <a:r>
              <a:rPr lang="en-US" altLang="en-US" sz="3600" dirty="0">
                <a:solidFill>
                  <a:schemeClr val="bg1"/>
                </a:solidFill>
              </a:rPr>
              <a:t> marks 14:34–35 as a spurious interruption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98AC9906-2D03-E640-9969-72F95DABE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5200"/>
            <a:ext cx="11506200" cy="33083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Scribe B </a:t>
            </a:r>
            <a:r>
              <a:rPr lang="en-US" sz="4000" b="1" dirty="0">
                <a:solidFill>
                  <a:schemeClr val="accent4"/>
                </a:solidFill>
              </a:rPr>
              <a:t>faithfully copied the text </a:t>
            </a:r>
            <a:r>
              <a:rPr lang="en-US" sz="4000" dirty="0">
                <a:solidFill>
                  <a:schemeClr val="bg1"/>
                </a:solidFill>
              </a:rPr>
              <a:t>of the epistles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without removing “let women be silent,” </a:t>
            </a:r>
            <a:r>
              <a:rPr lang="en-US" sz="4000" b="1" dirty="0">
                <a:solidFill>
                  <a:schemeClr val="accent4"/>
                </a:solidFill>
              </a:rPr>
              <a:t>but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4"/>
                </a:solidFill>
              </a:rPr>
              <a:t>marked it as spurious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later-added text, just like</a:t>
            </a:r>
          </a:p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scribe B did 121 times in </a:t>
            </a:r>
            <a:r>
              <a:rPr lang="en-US" sz="4000" dirty="0" err="1">
                <a:solidFill>
                  <a:schemeClr val="bg1"/>
                </a:solidFill>
              </a:rPr>
              <a:t>Vaticanus’s</a:t>
            </a:r>
            <a:r>
              <a:rPr lang="en-US" sz="4000" dirty="0">
                <a:solidFill>
                  <a:schemeClr val="bg1"/>
                </a:solidFill>
              </a:rPr>
              <a:t> OT Prophets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7219" name="Picture 4">
            <a:extLst>
              <a:ext uri="{FF2B5EF4-FFF2-40B4-BE49-F238E27FC236}">
                <a16:creationId xmlns:a16="http://schemas.microsoft.com/office/drawing/2014/main" id="{3B878E9C-2E0E-1C43-8DC1-384B111F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057400"/>
            <a:ext cx="8350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>
            <a:extLst>
              <a:ext uri="{FF2B5EF4-FFF2-40B4-BE49-F238E27FC236}">
                <a16:creationId xmlns:a16="http://schemas.microsoft.com/office/drawing/2014/main" id="{DC880444-B271-BE44-BF1B-F296B3A557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11506200" cy="1524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Avenir Roman" panose="02000503020000020003" pitchFamily="2" charset="0"/>
              </a:rPr>
              <a:t>8. “Only males were apostles”</a:t>
            </a:r>
            <a:endParaRPr lang="en-US" altLang="en-US" sz="480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E66BB18-0E28-3D47-9D34-8F3D5152B0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905000"/>
            <a:ext cx="11734800" cy="4724400"/>
          </a:xfrm>
        </p:spPr>
        <p:txBody>
          <a:bodyPr rtlCol="0">
            <a:noAutofit/>
          </a:bodyPr>
          <a:lstStyle/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Jesus chose men </a:t>
            </a:r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for symbolic parallel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 not 	to ban women leaders.</a:t>
            </a: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Luke 10:38–42</a:t>
            </a: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encouraged </a:t>
            </a:r>
            <a:r>
              <a:rPr lang="en-US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female disciples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like Mary of Bethany</a:t>
            </a: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John 20:14–18 </a:t>
            </a: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commissioned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Mary 	Magdalene</a:t>
            </a: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 to announce his resurrection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400" dirty="0">
                <a:solidFill>
                  <a:schemeClr val="bg1"/>
                </a:solidFill>
                <a:latin typeface="Avenir Roman" panose="02000503020000020003" pitchFamily="2" charset="0"/>
              </a:rPr>
              <a:t>	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and ascension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>
            <a:extLst>
              <a:ext uri="{FF2B5EF4-FFF2-40B4-BE49-F238E27FC236}">
                <a16:creationId xmlns:a16="http://schemas.microsoft.com/office/drawing/2014/main" id="{51C76211-06DE-8849-B0EA-002B22989C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11506200" cy="1524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Avenir Roman" panose="02000503020000020003" pitchFamily="2" charset="0"/>
              </a:rPr>
              <a:t>8. “Only males were apostles”</a:t>
            </a:r>
            <a:endParaRPr lang="en-US" altLang="en-US" sz="480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E66BB18-0E28-3D47-9D34-8F3D5152B0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905000"/>
            <a:ext cx="11887200" cy="4724400"/>
          </a:xfrm>
        </p:spPr>
        <p:txBody>
          <a:bodyPr rtlCol="0">
            <a:noAutofit/>
          </a:bodyPr>
          <a:lstStyle/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Thomas Aquinas wrote that Mary Magdalene</a:t>
            </a:r>
            <a:r>
              <a:rPr lang="en-US" sz="4400" dirty="0">
                <a:solidFill>
                  <a:schemeClr val="bg1"/>
                </a:solidFill>
              </a:rPr>
              <a:t> 	had the office of an apostle to the apostles	 </a:t>
            </a: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Paul calls </a:t>
            </a:r>
            <a:r>
              <a:rPr lang="en-US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Junia</a:t>
            </a:r>
            <a:r>
              <a:rPr lang="en-US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”outstanding among the 	apostles” Romans 16:7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>
            <a:extLst>
              <a:ext uri="{FF2B5EF4-FFF2-40B4-BE49-F238E27FC236}">
                <a16:creationId xmlns:a16="http://schemas.microsoft.com/office/drawing/2014/main" id="{07FAC27F-C855-AA40-96CF-39FEB320C2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11430000" cy="1600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  <a:latin typeface="Avenir Roman" panose="02000503020000020003" pitchFamily="2" charset="0"/>
              </a:rPr>
              <a:t>9. “Only males were priests”</a:t>
            </a:r>
            <a:endParaRPr lang="en-US" altLang="en-US" sz="480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E66BB18-0E28-3D47-9D34-8F3D5152B0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10744200" cy="4800600"/>
          </a:xfrm>
        </p:spPr>
        <p:txBody>
          <a:bodyPr rtlCol="0">
            <a:normAutofit lnSpcReduction="10000"/>
          </a:bodyPr>
          <a:lstStyle/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Deuteronomy 23:17’s prohibition of cult 		prostitution provides 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 cultural explanation 	for no women priests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in ancient Israel</a:t>
            </a:r>
          </a:p>
          <a:p>
            <a:pPr algn="l" eaLnBrk="1" hangingPunct="1">
              <a:buFont typeface="Times" pitchFamily="2" charset="0"/>
              <a:buChar char="•"/>
              <a:defRPr/>
            </a:pPr>
            <a:endParaRPr lang="en-US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Exodus 19:6 The OT 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ideal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was for 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all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of Israel to 	be “A kingdom of 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priests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and a holy nation”</a:t>
            </a:r>
          </a:p>
          <a:p>
            <a:pPr algn="l" eaLnBrk="1" hangingPunct="1">
              <a:buFont typeface="Times" pitchFamily="2" charset="0"/>
              <a:buChar char="•"/>
              <a:defRPr/>
            </a:pPr>
            <a:endParaRPr lang="en-US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Isaiah 61:6 predicted a 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future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when 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all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of God’s 	people “</a:t>
            </a:r>
            <a:r>
              <a:rPr lang="en-US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Will be called priests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of the LORD, 	you will be named ministers of our God”</a:t>
            </a: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ADB11354-B4C5-D241-9680-0982E28717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115062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10. “The Creation Order Establishes 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Man’s Priority”</a:t>
            </a:r>
            <a:endParaRPr lang="en-US" altLang="en-US" sz="48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E66BB18-0E28-3D47-9D34-8F3D5152B0F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11430000" cy="4724400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Genesis’ Creation Account Stresses Equality:</a:t>
            </a:r>
            <a:endParaRPr lang="en-US" alt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1:26–27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“God said, Let us make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mankind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in our image, 	in our likeness. So God created mankind in his own 	image, in the image of God he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created them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; 	 	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male and female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he created them. When God created 	mankind, 	he made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them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in the likeness of God” 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1:26, 28–29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God gave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both dominion over the earth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1:28; 5:2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“God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blessed them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” “And He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named them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‘Mankind’.” Plurals are consistent throughout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7C54A30C-C72A-B44A-B545-9D511B7F3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685800"/>
            <a:ext cx="11506200" cy="2438400"/>
          </a:xfrm>
        </p:spPr>
        <p:txBody>
          <a:bodyPr rtlCol="0">
            <a:normAutofit fontScale="90000"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10. “The Creation Order Establishes </a:t>
            </a:r>
            <a:b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</a:b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Man’s Priority”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664D0B6-3E6D-A046-98F6-805972DFF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11353800" cy="5105400"/>
          </a:xfrm>
        </p:spPr>
        <p:txBody>
          <a:bodyPr rtlCol="0">
            <a:normAutofit fontScale="85000" lnSpcReduction="10000"/>
          </a:bodyPr>
          <a:lstStyle/>
          <a:p>
            <a:pPr algn="l"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Genesis’ Creation Account Stresses Equality:</a:t>
            </a:r>
            <a:endParaRPr lang="en-US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2:23 same substance: “bone of my bones and flesh of my flesh”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2:24 In marriage they are “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united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” and “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one flesh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” 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2:24 “a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man leaves his father and mother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and is united to his wife” This is contrary to a male centered culture 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3:6–13</a:t>
            </a:r>
            <a: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Together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they face temptation and fail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Both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hide from God 	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Both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experience guilt 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Both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pass the blame 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God speaks to </a:t>
            </a: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both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announcing specific consequences of their sin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Both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are responsible for their own acts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7C54A30C-C72A-B44A-B545-9D511B7F3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11506200" cy="7620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11. “Old Testament Pattern of Male Leadership”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664D0B6-3E6D-A046-98F6-805972DFF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12115800" cy="5410200"/>
          </a:xfrm>
        </p:spPr>
        <p:txBody>
          <a:bodyPr rtlCol="0">
            <a:normAutofit/>
          </a:bodyPr>
          <a:lstStyle/>
          <a:p>
            <a:pPr algn="l" eaLnBrk="1" hangingPunct="1">
              <a:lnSpc>
                <a:spcPct val="120000"/>
              </a:lnSpc>
              <a:buFont typeface="Times" pitchFamily="2" charset="0"/>
              <a:buChar char="•"/>
              <a:defRPr/>
            </a:pPr>
            <a:r>
              <a:rPr lang="en-US" alt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God sent the prophetess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Miriam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“to lead” Israel  	Micah 6:4</a:t>
            </a:r>
          </a:p>
          <a:p>
            <a:pPr algn="l" eaLnBrk="1" hangingPunct="1">
              <a:lnSpc>
                <a:spcPct val="120000"/>
              </a:lnSpc>
              <a:buFont typeface="Times" pitchFamily="2" charset="0"/>
              <a:buChar char="•"/>
              <a:defRPr/>
            </a:pP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Deborah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prophet, the highest leader in all Israel  	Judges 4:4–5</a:t>
            </a: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Queen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Esther</a:t>
            </a:r>
            <a:r>
              <a:rPr lang="en-US" alt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,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“Wrote with full authority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		Esther’s decree confirmed these regulations” 	Esther 9:29–32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7C54A30C-C72A-B44A-B545-9D511B7F3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11506200" cy="9144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11. “Old Testament Pattern of Male Leadership”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664D0B6-3E6D-A046-98F6-805972DFF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11353800" cy="5105400"/>
          </a:xfrm>
        </p:spPr>
        <p:txBody>
          <a:bodyPr rtlCol="0">
            <a:normAutofit/>
          </a:bodyPr>
          <a:lstStyle/>
          <a:p>
            <a:pPr algn="l" eaLnBrk="1" hangingPunct="1">
              <a:lnSpc>
                <a:spcPct val="120000"/>
              </a:lnSpc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The leaders and the people accepted the 	prophet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Huldah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’s word as divinely revealed, 	sparking Israel’s greatest revival 		      2 Kings 22:14 – 23:25; 2 Chronicles 34:22–35:19</a:t>
            </a:r>
          </a:p>
          <a:p>
            <a:pPr algn="l" eaLnBrk="1" hangingPunct="1">
              <a:lnSpc>
                <a:spcPct val="120000"/>
              </a:lnSpc>
              <a:buFont typeface="Times" pitchFamily="2" charset="0"/>
              <a:buChar char="•"/>
              <a:defRPr/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“would that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all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the Lord’s people were 	prophets!” 	    Numbers 11:29 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7C54A30C-C72A-B44A-B545-9D511B7F3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11506200" cy="9144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12. “Women have Separate Roles”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664D0B6-3E6D-A046-98F6-805972DFF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775" y="1752600"/>
            <a:ext cx="12087225" cy="5105400"/>
          </a:xfrm>
        </p:spPr>
        <p:txBody>
          <a:bodyPr rtlCol="0">
            <a:normAutofit/>
          </a:bodyPr>
          <a:lstStyle/>
          <a:p>
            <a:pPr algn="l" eaLnBrk="1" hangingPunct="1"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1 Corinthians 11:11 </a:t>
            </a: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“The important point, however,</a:t>
            </a:r>
          </a:p>
          <a:p>
            <a:pPr algn="l" eaLnBrk="1" hangingPunct="1"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 	is that neither is woman </a:t>
            </a:r>
            <a:r>
              <a:rPr lang="en-US" altLang="en-US" sz="4000" b="1" dirty="0">
                <a:solidFill>
                  <a:srgbClr val="FFC000"/>
                </a:solidFill>
                <a:latin typeface="Avenir Roman" panose="02000503020000020003" pitchFamily="2" charset="0"/>
              </a:rPr>
              <a:t>separate</a:t>
            </a: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 from man,</a:t>
            </a:r>
          </a:p>
          <a:p>
            <a:pPr algn="l" eaLnBrk="1" hangingPunct="1"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 	nor is man </a:t>
            </a:r>
            <a:r>
              <a:rPr lang="en-US" altLang="en-US" sz="4000" b="1" dirty="0">
                <a:solidFill>
                  <a:srgbClr val="FFC000"/>
                </a:solidFill>
                <a:latin typeface="Avenir Roman" panose="02000503020000020003" pitchFamily="2" charset="0"/>
              </a:rPr>
              <a:t>separate</a:t>
            </a: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 from woman </a:t>
            </a:r>
            <a:r>
              <a:rPr lang="en-US" altLang="en-US" sz="4000" b="1" dirty="0">
                <a:solidFill>
                  <a:schemeClr val="bg1"/>
                </a:solidFill>
                <a:latin typeface="Avenir Roman" panose="02000503020000020003" pitchFamily="2" charset="0"/>
              </a:rPr>
              <a:t>in the Lord</a:t>
            </a: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” 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Clr>
                <a:schemeClr val="tx1"/>
              </a:buClr>
              <a:buFont typeface="Times" pitchFamily="2" charset="0"/>
              <a:buChar char="•"/>
              <a:defRPr/>
            </a:pPr>
            <a:endParaRPr lang="en-US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Context of Prophecy</a:t>
            </a:r>
          </a:p>
          <a:p>
            <a:pPr algn="l" eaLnBrk="1" hangingPunct="1"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	Therefore, there must be </a:t>
            </a:r>
            <a:r>
              <a:rPr lang="en-US" altLang="en-US" sz="4000" b="1" dirty="0">
                <a:solidFill>
                  <a:srgbClr val="FFC000"/>
                </a:solidFill>
                <a:latin typeface="Avenir Roman" panose="02000503020000020003" pitchFamily="2" charset="0"/>
              </a:rPr>
              <a:t>no</a:t>
            </a: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altLang="en-US" sz="4000" b="1" dirty="0">
                <a:solidFill>
                  <a:srgbClr val="FFC000"/>
                </a:solidFill>
                <a:latin typeface="Avenir Roman" panose="02000503020000020003" pitchFamily="2" charset="0"/>
              </a:rPr>
              <a:t>gender-based</a:t>
            </a:r>
          </a:p>
          <a:p>
            <a:pPr algn="l" eaLnBrk="1" hangingPunct="1">
              <a:buClr>
                <a:schemeClr val="tx1"/>
              </a:buClr>
              <a:defRPr/>
            </a:pPr>
            <a:r>
              <a:rPr lang="en-US" altLang="en-US" sz="4000" b="1" dirty="0">
                <a:solidFill>
                  <a:srgbClr val="FFC000"/>
                </a:solidFill>
                <a:latin typeface="Avenir Roman" panose="02000503020000020003" pitchFamily="2" charset="0"/>
              </a:rPr>
              <a:t> 	separation</a:t>
            </a: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 in church leadership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11734800" cy="4572000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All other alleged cases were added by Origen in the </a:t>
            </a:r>
            <a:r>
              <a:rPr lang="en-US" sz="3200" b="1" dirty="0">
                <a:solidFill>
                  <a:schemeClr val="accent4"/>
                </a:solidFill>
              </a:rPr>
              <a:t>3</a:t>
            </a:r>
            <a:r>
              <a:rPr lang="en-US" sz="3200" b="1" baseline="30000" dirty="0">
                <a:solidFill>
                  <a:schemeClr val="accent4"/>
                </a:solidFill>
              </a:rPr>
              <a:t>rd</a:t>
            </a:r>
            <a:r>
              <a:rPr lang="en-US" sz="3200" b="1" dirty="0">
                <a:solidFill>
                  <a:schemeClr val="accent4"/>
                </a:solidFill>
              </a:rPr>
              <a:t> century</a:t>
            </a:r>
            <a:endParaRPr lang="en-US" sz="3200" b="1" dirty="0">
              <a:solidFill>
                <a:schemeClr val="bg1"/>
              </a:solidFill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US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/>
                </a:solidFill>
              </a:rPr>
              <a:t>are explained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in context </a:t>
            </a:r>
            <a:r>
              <a:rPr lang="en-US" sz="3200" b="1" dirty="0">
                <a:solidFill>
                  <a:schemeClr val="accent4"/>
                </a:solidFill>
              </a:rPr>
              <a:t>to mean something other than </a:t>
            </a:r>
            <a:r>
              <a:rPr lang="en-US" sz="3200" b="1" i="1" dirty="0">
                <a:solidFill>
                  <a:schemeClr val="accent4"/>
                </a:solidFill>
              </a:rPr>
              <a:t>leader</a:t>
            </a:r>
            <a:endParaRPr lang="en-US" sz="3200" b="1" i="1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i="1" dirty="0">
                <a:solidFill>
                  <a:srgbClr val="FFFF00"/>
                </a:solidFill>
              </a:rPr>
              <a:t>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or are translated </a:t>
            </a:r>
            <a:r>
              <a:rPr lang="en-US" sz="3200" b="1" i="1" dirty="0" err="1">
                <a:solidFill>
                  <a:schemeClr val="accent4"/>
                </a:solidFill>
              </a:rPr>
              <a:t>eis</a:t>
            </a:r>
            <a:r>
              <a:rPr lang="en-US" sz="3200" b="1" i="1" dirty="0">
                <a:solidFill>
                  <a:schemeClr val="accent4"/>
                </a:solidFill>
              </a:rPr>
              <a:t> </a:t>
            </a:r>
            <a:r>
              <a:rPr lang="en-US" sz="3200" b="1" i="1" dirty="0" err="1">
                <a:solidFill>
                  <a:schemeClr val="accent4"/>
                </a:solidFill>
              </a:rPr>
              <a:t>kephalēn</a:t>
            </a:r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chemeClr val="accent4"/>
                </a:solidFill>
              </a:rPr>
              <a:t>as head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which Greek readers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could understand to mean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chemeClr val="accent4"/>
                </a:solidFill>
              </a:rPr>
              <a:t>like a head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rather than “is head”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7C54A30C-C72A-B44A-B545-9D511B7F31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11506200" cy="9144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bg1"/>
                </a:solidFill>
                <a:latin typeface="Avenir Roman" panose="02000503020000020003" pitchFamily="2" charset="0"/>
              </a:rPr>
              <a:t>12. “Women have Separate Roles”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664D0B6-3E6D-A046-98F6-805972DFF9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752600"/>
            <a:ext cx="11658600" cy="5105400"/>
          </a:xfrm>
        </p:spPr>
        <p:txBody>
          <a:bodyPr rtlCol="0">
            <a:normAutofit/>
          </a:bodyPr>
          <a:lstStyle/>
          <a:p>
            <a:pPr algn="l" eaLnBrk="1" hangingPunct="1">
              <a:buClr>
                <a:schemeClr val="tx1"/>
              </a:buClr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Galatians 2:11–14; 3:28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Any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exclusion of women</a:t>
            </a:r>
          </a:p>
          <a:p>
            <a:pPr algn="l" eaLnBrk="1" hangingPunct="1">
              <a:buClr>
                <a:schemeClr val="tx1"/>
              </a:buClr>
              <a:buFont typeface="Times" pitchFamily="2" charset="0"/>
              <a:buChar char="•"/>
              <a:defRPr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	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as a class from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participation in the church</a:t>
            </a:r>
          </a:p>
          <a:p>
            <a:pPr algn="l" eaLnBrk="1" hangingPunct="1">
              <a:buClr>
                <a:schemeClr val="tx1"/>
              </a:buClr>
              <a:defRPr/>
            </a:pPr>
            <a:r>
              <a:rPr lang="en-US" altLang="en-US" sz="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</a:p>
          <a:p>
            <a:pPr lvl="2" algn="l" eaLnBrk="1" hangingPunct="1">
              <a:buClr>
                <a:schemeClr val="tx1"/>
              </a:buClr>
              <a:defRPr/>
            </a:pPr>
            <a:r>
              <a:rPr lang="en-US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is</a:t>
            </a:r>
            <a:r>
              <a:rPr lang="en-US" altLang="en-US" sz="3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</a:t>
            </a:r>
            <a:r>
              <a:rPr lang="en-US" altLang="en-US" sz="3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contrary to the gospel</a:t>
            </a:r>
          </a:p>
          <a:p>
            <a:pPr lvl="2" algn="l" eaLnBrk="1" hangingPunct="1">
              <a:buClr>
                <a:schemeClr val="tx1"/>
              </a:buClr>
              <a:defRPr/>
            </a:pPr>
            <a:endParaRPr lang="en-US" alt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  <a:p>
            <a:pPr algn="l" eaLnBrk="1" hangingPunct="1">
              <a:buClr>
                <a:schemeClr val="tx1"/>
              </a:buClr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Galatians 3:28 doesn’t merely state that all can</a:t>
            </a:r>
          </a:p>
          <a:p>
            <a:pPr algn="l" eaLnBrk="1" hangingPunct="1">
              <a:buClr>
                <a:schemeClr val="tx1"/>
              </a:buClr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be saved. It calls for radically new social relations</a:t>
            </a:r>
          </a:p>
          <a:p>
            <a:pPr algn="l" eaLnBrk="1" hangingPunct="1">
              <a:buClr>
                <a:schemeClr val="tx1"/>
              </a:buClr>
              <a:buFont typeface="Times" pitchFamily="2" charset="0"/>
              <a:buChar char="•"/>
              <a:defRPr/>
            </a:pPr>
            <a:r>
              <a:rPr lang="en-US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 based on 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Roman" panose="02000503020000020003" pitchFamily="2" charset="0"/>
              </a:rPr>
              <a:t>equality in church</a:t>
            </a: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endParaRPr lang="en-US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enir Roman" panose="02000503020000020003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63ADBFF-EE17-F146-A223-D21DB1EC9C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F306972-17CA-4C4C-9E26-C9FA6BF041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0" y="1905000"/>
            <a:ext cx="9144000" cy="4419600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</a:rPr>
              <a:t>None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of Paul’s 12 “head” metaphors require the meaning “</a:t>
            </a:r>
            <a:r>
              <a:rPr lang="en-US" sz="3600" b="1" dirty="0">
                <a:solidFill>
                  <a:schemeClr val="accent4"/>
                </a:solidFill>
              </a:rPr>
              <a:t>authority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  <a:endParaRPr lang="en-US" sz="3600" dirty="0">
              <a:solidFill>
                <a:schemeClr val="accent4"/>
              </a:solidFill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000" b="1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/>
                </a:solidFill>
              </a:rPr>
              <a:t>Ten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naturally convey “</a:t>
            </a:r>
            <a:r>
              <a:rPr lang="en-US" sz="3600" b="1" dirty="0">
                <a:solidFill>
                  <a:schemeClr val="accent4"/>
                </a:solidFill>
              </a:rPr>
              <a:t>source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  <a:endParaRPr lang="en-US" sz="3600" b="1" i="1" dirty="0">
              <a:solidFill>
                <a:schemeClr val="accent4"/>
              </a:solidFill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2000" b="1" i="1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The other </a:t>
            </a:r>
            <a:r>
              <a:rPr lang="en-US" sz="3600" b="1" dirty="0">
                <a:solidFill>
                  <a:schemeClr val="accent4"/>
                </a:solidFill>
              </a:rPr>
              <a:t>two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naturally convey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b="1" dirty="0">
                <a:solidFill>
                  <a:schemeClr val="accent4"/>
                </a:solidFill>
              </a:rPr>
              <a:t>apex</a:t>
            </a:r>
            <a:r>
              <a:rPr lang="en-US" sz="3600" dirty="0">
                <a:solidFill>
                  <a:schemeClr val="bg1"/>
                </a:solidFill>
              </a:rPr>
              <a:t>” </a:t>
            </a:r>
            <a:endParaRPr lang="en-US" altLang="en-US" sz="3600" dirty="0">
              <a:solidFill>
                <a:schemeClr val="accent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FC9DEBD-99B3-8542-A936-2F118553BE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304800"/>
            <a:ext cx="8382000" cy="1219200"/>
          </a:xfrm>
        </p:spPr>
        <p:txBody>
          <a:bodyPr rtlCol="0">
            <a:normAutofit/>
          </a:bodyPr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“Male headship”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FFACB6D-E143-1A41-A27E-B5E2D8F0EE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11887200" cy="4876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Seven of the ten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 Romans 16:1–16 names as Paul’s 	colleagues in ministry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women: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alt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16:1-2 “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Phoebe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deacon</a:t>
            </a:r>
            <a:r>
              <a:rPr lang="en-US" alt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church of </a:t>
            </a:r>
            <a:r>
              <a:rPr lang="en-US" alt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Cenchrea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16:3 “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Priscilla</a:t>
            </a:r>
            <a:r>
              <a:rPr lang="en-US" altLang="en-US" sz="32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Aquila, my co-workers in Christ”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16:7 “Andronicus and </a:t>
            </a:r>
            <a:r>
              <a:rPr lang="en-US" altLang="en-US" sz="3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Junia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outstanding among</a:t>
            </a:r>
            <a:r>
              <a:rPr lang="en-US" alt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apostles”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16:6 “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Mary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…12 </a:t>
            </a:r>
            <a:r>
              <a:rPr lang="en-US" altLang="en-US" sz="32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Tryphena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Tryphosa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,… 12 </a:t>
            </a:r>
            <a:r>
              <a:rPr lang="en-US" alt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Persis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women 	who work hard in the Lord”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37454</TotalTime>
  <Words>4329</Words>
  <Application>Microsoft Macintosh PowerPoint</Application>
  <PresentationFormat>Widescreen</PresentationFormat>
  <Paragraphs>558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ヒラギノ角ゴ Pro W3</vt:lpstr>
      <vt:lpstr>Arial</vt:lpstr>
      <vt:lpstr>Avenir Book</vt:lpstr>
      <vt:lpstr>Avenir Roman</vt:lpstr>
      <vt:lpstr>Helvetica</vt:lpstr>
      <vt:lpstr>Lucida Grande</vt:lpstr>
      <vt:lpstr>NewJerusalemU</vt:lpstr>
      <vt:lpstr>OdysseaUBSU</vt:lpstr>
      <vt:lpstr>Times</vt:lpstr>
      <vt:lpstr>Times New Roman</vt:lpstr>
      <vt:lpstr>TranslitLSU</vt:lpstr>
      <vt:lpstr>Zapf Dingbats</vt:lpstr>
      <vt:lpstr>Shimmer</vt:lpstr>
      <vt:lpstr>Does the Bible Oppose Women in Leadership?  </vt:lpstr>
      <vt:lpstr>1. “Male headship”</vt:lpstr>
      <vt:lpstr>1. “Male headship”</vt:lpstr>
      <vt:lpstr>1. “Male headship”</vt:lpstr>
      <vt:lpstr>1. “Male headship”</vt:lpstr>
      <vt:lpstr>1. “Male headship”</vt:lpstr>
      <vt:lpstr>1. “Male headship”</vt:lpstr>
      <vt:lpstr>1. “Male headship”</vt:lpstr>
      <vt:lpstr>1. “Male headship”</vt:lpstr>
      <vt:lpstr>2. “Wives submit to your own husbands” Ephesians 5:22</vt:lpstr>
      <vt:lpstr>2. “Wives submit to your own husbands” Ephesians 5:22</vt:lpstr>
      <vt:lpstr>2. “Wives submit to your own husbands” Ephesians 5:22</vt:lpstr>
      <vt:lpstr>Equality in Marriage: 1 Corinthians 7</vt:lpstr>
      <vt:lpstr>Equality in Marriage: 1 Corinthians 7</vt:lpstr>
      <vt:lpstr>3. “I do not permit a woman to teach or to have authority over a man” 1 Timothy 2:12</vt:lpstr>
      <vt:lpstr>3. “I do not permit a woman to teach or to have authority over a man” 1 Timothy 2:12</vt:lpstr>
      <vt:lpstr>3. “I do not permit a woman to teach or to have authority over a man” 1 Timothy 2:12</vt:lpstr>
      <vt:lpstr>3. “I do not permit a woman to teach or to have authority over a man” 1 Timothy 2:12</vt:lpstr>
      <vt:lpstr>NT Affirmations of Women Teaching:</vt:lpstr>
      <vt:lpstr>3. “I do not permit a woman to teach or to have authority over a man” 1 Timothy 2:12</vt:lpstr>
      <vt:lpstr>4. “Only males were elders, overseers, or pastors”</vt:lpstr>
      <vt:lpstr>4. “Only males were elders, overseers, or pastors”</vt:lpstr>
      <vt:lpstr>4. “Only males were elders, overseers, or pastors”</vt:lpstr>
      <vt:lpstr>4. “Only males were elders, overseers, or pastors”</vt:lpstr>
      <vt:lpstr>4. “Only males were elders, overseers, or pastors”</vt:lpstr>
      <vt:lpstr>4. “Only males were elders, overseers, or pastors”</vt:lpstr>
      <vt:lpstr>4. “Only males were elders, overseers, or pastors”</vt:lpstr>
      <vt:lpstr>5. Did Paul write, “Let women be silent in the churches”?</vt:lpstr>
      <vt:lpstr>5. “Let women be silent in the churches” 1 Corinthians 14:34–35</vt:lpstr>
      <vt:lpstr>5. “Let women be silent in the churches” 1 Corinthians 14:34–35</vt:lpstr>
      <vt:lpstr>5. Did Paul write, “Let women be silent in the churches”?</vt:lpstr>
      <vt:lpstr>5. Did Paul write, “Let women be silent in the churches”?</vt:lpstr>
      <vt:lpstr>“Western” Codex D (06) Claromontanus</vt:lpstr>
      <vt:lpstr>5. Did Paul write, “Let women be silent in the churches”?</vt:lpstr>
      <vt:lpstr>5. Did Paul write, “Let women be silent in the churches”?</vt:lpstr>
      <vt:lpstr>5. Did Paul write, “Let women be silent in the churches”?</vt:lpstr>
      <vt:lpstr>5. Did Paul write, “Let women be silent    in the churches”?</vt:lpstr>
      <vt:lpstr>5. Did Paul write, “Let women be silent in the churches”?</vt:lpstr>
      <vt:lpstr>Vaticanus marks 14:34–35 as a spurious interruption</vt:lpstr>
      <vt:lpstr>Vaticanus marks 14:34–35 as a spurious interruption</vt:lpstr>
      <vt:lpstr>Vaticanus marks 14:34–35 as a spurious interruption</vt:lpstr>
      <vt:lpstr>Vaticanus marks 14:34–35 as a spurious interruption</vt:lpstr>
      <vt:lpstr>Vaticanus marks 14:34–35 as a spurious interruption</vt:lpstr>
      <vt:lpstr>PowerPoint Presentation</vt:lpstr>
      <vt:lpstr>PowerPoint Presentation</vt:lpstr>
      <vt:lpstr>PowerPoint Presentation</vt:lpstr>
      <vt:lpstr>5. Did Paul write, “Let women be silent in the churches”?</vt:lpstr>
      <vt:lpstr>5. Did Paul write, “Let women be silent in the churches”?</vt:lpstr>
      <vt:lpstr>6. Woman is Man’s ”Helper”</vt:lpstr>
      <vt:lpstr>6. Woman is Man’s ”Helper”</vt:lpstr>
      <vt:lpstr>7. “He will rule over you” Genesis 3:16</vt:lpstr>
      <vt:lpstr>7. “He will rule over you” Genesis 3:16</vt:lpstr>
      <vt:lpstr>Objections to Equality Answered</vt:lpstr>
      <vt:lpstr>Objections to Equality Answered</vt:lpstr>
      <vt:lpstr>     Theological Principles Entail the Equality of Man &amp; Woman</vt:lpstr>
      <vt:lpstr> Theological Principles Entail the Equality of Man &amp; Woman</vt:lpstr>
      <vt:lpstr>     Theological Principles Entail the Equality of Man &amp; Woman</vt:lpstr>
      <vt:lpstr>Conclusion</vt:lpstr>
      <vt:lpstr>Want to dig deeper?</vt:lpstr>
      <vt:lpstr>Vaticanus marks 14:34–35 as a spurious interruption</vt:lpstr>
      <vt:lpstr>Vaticanus marks 14:34–35 as a spurious interruption</vt:lpstr>
      <vt:lpstr>8. “Only males were apostles”</vt:lpstr>
      <vt:lpstr>8. “Only males were apostles”</vt:lpstr>
      <vt:lpstr>9. “Only males were priests”</vt:lpstr>
      <vt:lpstr>10. “The Creation Order Establishes  Man’s Priority”</vt:lpstr>
      <vt:lpstr>10. “The Creation Order Establishes  Man’s Priority”</vt:lpstr>
      <vt:lpstr>11. “Old Testament Pattern of Male Leadership”</vt:lpstr>
      <vt:lpstr>11. “Old Testament Pattern of Male Leadership”</vt:lpstr>
      <vt:lpstr>12. “Women have Separate Roles”</vt:lpstr>
      <vt:lpstr>12. “Women have Separate Roles”</vt:lpstr>
    </vt:vector>
  </TitlesOfParts>
  <Company>Philip Payne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Doesn’t the Bible teach man’s priority over woman from the Creation Order?</dc:title>
  <dc:creator>Philip Payne</dc:creator>
  <cp:lastModifiedBy>Phil Payne</cp:lastModifiedBy>
  <cp:revision>648</cp:revision>
  <dcterms:created xsi:type="dcterms:W3CDTF">2011-06-29T06:19:19Z</dcterms:created>
  <dcterms:modified xsi:type="dcterms:W3CDTF">2023-05-11T20:28:17Z</dcterms:modified>
</cp:coreProperties>
</file>